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0" r:id="rId2"/>
    <p:sldId id="275" r:id="rId3"/>
    <p:sldId id="256" r:id="rId4"/>
    <p:sldId id="257" r:id="rId5"/>
    <p:sldId id="265" r:id="rId6"/>
    <p:sldId id="258" r:id="rId7"/>
    <p:sldId id="267" r:id="rId8"/>
    <p:sldId id="259" r:id="rId9"/>
    <p:sldId id="269" r:id="rId10"/>
    <p:sldId id="272" r:id="rId11"/>
    <p:sldId id="270" r:id="rId12"/>
    <p:sldId id="271" r:id="rId13"/>
    <p:sldId id="273" r:id="rId14"/>
    <p:sldId id="261" r:id="rId15"/>
    <p:sldId id="268" r:id="rId16"/>
    <p:sldId id="262" r:id="rId17"/>
    <p:sldId id="263" r:id="rId18"/>
    <p:sldId id="264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1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41335B7-116C-48CB-A4A0-A76D9EFF7434}" type="datetimeFigureOut">
              <a:rPr lang="en-GB" smtClean="0"/>
              <a:pPr/>
              <a:t>03/01/2016</a:t>
            </a:fld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1335B7-116C-48CB-A4A0-A76D9EFF7434}" type="datetimeFigureOut">
              <a:rPr lang="en-GB" smtClean="0"/>
              <a:pPr/>
              <a:t>03/01/2016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41335B7-116C-48CB-A4A0-A76D9EFF7434}" type="datetimeFigureOut">
              <a:rPr lang="en-GB" smtClean="0"/>
              <a:pPr/>
              <a:t>03/01/2016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1335B7-116C-48CB-A4A0-A76D9EFF7434}" type="datetimeFigureOut">
              <a:rPr lang="en-GB" smtClean="0"/>
              <a:pPr/>
              <a:t>03/01/2016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1335B7-116C-48CB-A4A0-A76D9EFF7434}" type="datetimeFigureOut">
              <a:rPr lang="en-GB" smtClean="0"/>
              <a:pPr/>
              <a:t>03/01/2016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1335B7-116C-48CB-A4A0-A76D9EFF7434}" type="datetimeFigureOut">
              <a:rPr lang="en-GB" smtClean="0"/>
              <a:pPr/>
              <a:t>03/01/2016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1335B7-116C-48CB-A4A0-A76D9EFF7434}" type="datetimeFigureOut">
              <a:rPr lang="en-GB" smtClean="0"/>
              <a:pPr/>
              <a:t>03/01/2016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41335B7-116C-48CB-A4A0-A76D9EFF7434}" type="datetimeFigureOut">
              <a:rPr lang="en-GB" smtClean="0"/>
              <a:pPr/>
              <a:t>03/01/2016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41335B7-116C-48CB-A4A0-A76D9EFF7434}" type="datetimeFigureOut">
              <a:rPr lang="en-GB" smtClean="0"/>
              <a:pPr/>
              <a:t>03/01/2016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1335B7-116C-48CB-A4A0-A76D9EFF7434}" type="datetimeFigureOut">
              <a:rPr lang="en-GB" smtClean="0"/>
              <a:pPr/>
              <a:t>03/01/2016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1335B7-116C-48CB-A4A0-A76D9EFF7434}" type="datetimeFigureOut">
              <a:rPr lang="en-GB" smtClean="0"/>
              <a:pPr/>
              <a:t>03/01/2016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941335B7-116C-48CB-A4A0-A76D9EFF7434}" type="datetimeFigureOut">
              <a:rPr lang="en-GB" smtClean="0"/>
              <a:pPr/>
              <a:t>03/01/2016</a:t>
            </a:fld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58920E58-90CC-48F2-B780-108661F454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hyperlink" Target="http://www.google.com/url?sa=i&amp;rct=j&amp;q=&amp;esrc=s&amp;source=images&amp;cd=&amp;cad=rja&amp;uact=8&amp;ved=0CAcQjRxqFQoTCMK1s77IlMcCFTMW2wod20wGug&amp;url=http://thisisme-sarahmumof3.blogspot.com/2012_06_01_archive.html&amp;ei=lmHDVcKSB7Os7AbbmZnQCw&amp;bvm=bv.99556055,d.ZGU&amp;psig=AFQjCNHeT3n_qmNohjrI-1jL-wChrrAvWg&amp;ust=1438954185432932" TargetMode="Externa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&amp;esrc=s&amp;source=images&amp;cd=&amp;cad=rja&amp;uact=8&amp;ved=0CAcQjRxqFQoTCJTdnMqzkscCFYEI2wod8WwMlA&amp;url=http://photographywallpapers.bigbangfish.com/Forest-wallpapers-56836/9272/&amp;ei=Oj_CVZTYEYGR7Abx2bGgCQ&amp;bvm=bv.99261572,d.ZGU&amp;psig=AFQjCNF12CIv5DToVIAQcBQABfO20o3JYg&amp;ust=14388794466485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46" y="1377387"/>
            <a:ext cx="8981954" cy="3588152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>
            <a:normAutofit lnSpcReduction="10000"/>
          </a:bodyPr>
          <a:lstStyle/>
          <a:p>
            <a:pPr algn="ctr"/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ITC Level 3 </a:t>
            </a:r>
          </a:p>
          <a:p>
            <a:pPr algn="ctr"/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Certificate in Forest School Programme Leadership</a:t>
            </a:r>
          </a:p>
          <a:p>
            <a:endParaRPr lang="en-GB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algn="ctr"/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(QCF) Qualification Number: 601/4039/2</a:t>
            </a:r>
          </a:p>
          <a:p>
            <a:pPr algn="ctr"/>
            <a:endParaRPr lang="en-GB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algn="ctr"/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Colette Cookson</a:t>
            </a:r>
          </a:p>
          <a:p>
            <a:pPr algn="ctr"/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Caroline Chamberlain</a:t>
            </a:r>
          </a:p>
          <a:p>
            <a:pPr algn="ctr"/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Jon Chamberlain</a:t>
            </a:r>
          </a:p>
          <a:p>
            <a:pPr algn="ctr"/>
            <a:endParaRPr lang="en-GB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2906" y="1377387"/>
            <a:ext cx="7998107" cy="3588152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>
            <a:normAutofit/>
          </a:bodyPr>
          <a:lstStyle/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What is it?</a:t>
            </a: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Where did it come from?</a:t>
            </a:r>
          </a:p>
          <a:p>
            <a:pPr algn="l"/>
            <a:endParaRPr lang="en-GB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2906" y="1377387"/>
            <a:ext cx="7998107" cy="3588152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>
            <a:normAutofit fontScale="92500" lnSpcReduction="10000"/>
          </a:bodyPr>
          <a:lstStyle/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The Forest School Ethos</a:t>
            </a:r>
          </a:p>
          <a:p>
            <a:pPr algn="l"/>
            <a:endParaRPr lang="en-GB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‘Forest School is an inspirational process that offers all ages regular opportunities to achieve and develop confidence through hands-on learning in a woodland environment.’</a:t>
            </a:r>
          </a:p>
          <a:p>
            <a:pPr algn="l"/>
            <a:endParaRPr lang="en-GB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algn="l"/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Forest Education Initiative 		1992 - 2009</a:t>
            </a:r>
          </a:p>
          <a:p>
            <a:pPr algn="l"/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www.forestry.gov.uk</a:t>
            </a:r>
          </a:p>
          <a:p>
            <a:pPr algn="l"/>
            <a:endParaRPr lang="en-GB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1377386"/>
            <a:ext cx="9143999" cy="5235261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>
            <a:normAutofit fontScale="62500" lnSpcReduction="20000"/>
          </a:bodyPr>
          <a:lstStyle/>
          <a:p>
            <a:pPr algn="ctr"/>
            <a:r>
              <a:rPr lang="en-GB" sz="3800" dirty="0" smtClean="0">
                <a:solidFill>
                  <a:schemeClr val="accent1">
                    <a:lumMod val="50000"/>
                  </a:schemeClr>
                </a:solidFill>
              </a:rPr>
              <a:t>6 Principles of Forest School </a:t>
            </a:r>
          </a:p>
          <a:p>
            <a:pPr algn="ctr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(www.forestschoolassociation.org)</a:t>
            </a:r>
          </a:p>
          <a:p>
            <a:pPr marL="514350" indent="-514350" algn="l">
              <a:buFont typeface="+mj-lt"/>
              <a:buAutoNum type="arabicPeriod"/>
            </a:pP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GB" i="1" dirty="0" smtClean="0">
                <a:solidFill>
                  <a:schemeClr val="accent1">
                    <a:lumMod val="50000"/>
                  </a:schemeClr>
                </a:solidFill>
              </a:rPr>
              <a:t>Forest School is a long-term process of frequent and regular sessions in a woodland or natural environment, rather than a one-off visit. Planning, adaptation, observations and reviewing are integral elements of Forest School.</a:t>
            </a: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GB" i="1" dirty="0" smtClean="0">
                <a:solidFill>
                  <a:schemeClr val="accent1">
                    <a:lumMod val="50000"/>
                  </a:schemeClr>
                </a:solidFill>
              </a:rPr>
              <a:t>Forest School takes place in a woodland or natural wooded environment to support the development of a relationship between the learner and the natural world.</a:t>
            </a: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GB" i="1" dirty="0" smtClean="0">
                <a:solidFill>
                  <a:schemeClr val="accent1">
                    <a:lumMod val="50000"/>
                  </a:schemeClr>
                </a:solidFill>
              </a:rPr>
              <a:t>Forest School aims to promote the holistic development of all those involved, fostering resilient, confident, independent and creative learners.</a:t>
            </a: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GB" i="1" dirty="0" smtClean="0">
                <a:solidFill>
                  <a:schemeClr val="accent1">
                    <a:lumMod val="50000"/>
                  </a:schemeClr>
                </a:solidFill>
              </a:rPr>
              <a:t>Forest School offers learners the opportunity to take supported risks appropriate to the environment and to themselves.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i="1" dirty="0" smtClean="0">
                <a:solidFill>
                  <a:schemeClr val="accent1">
                    <a:lumMod val="50000"/>
                  </a:schemeClr>
                </a:solidFill>
              </a:rPr>
              <a:t>Forest School is run by qualified Forest School practitioners who continuously maintain and develop their professional practice.</a:t>
            </a: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GB" i="1" dirty="0" smtClean="0">
                <a:solidFill>
                  <a:schemeClr val="accent1">
                    <a:lumMod val="50000"/>
                  </a:schemeClr>
                </a:solidFill>
              </a:rPr>
              <a:t>Forest School uses a range of learner-centred processes to create a community for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i="1" dirty="0" smtClean="0">
                <a:solidFill>
                  <a:schemeClr val="accent1">
                    <a:lumMod val="50000"/>
                  </a:schemeClr>
                </a:solidFill>
              </a:rPr>
              <a:t>development and learning.</a:t>
            </a: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242" y="1377387"/>
            <a:ext cx="8333772" cy="4664598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>
            <a:normAutofit/>
          </a:bodyPr>
          <a:lstStyle/>
          <a:p>
            <a:pPr algn="ctr"/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6 Principles of Forest School </a:t>
            </a:r>
          </a:p>
          <a:p>
            <a:pPr algn="l"/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Principle 1: </a:t>
            </a:r>
          </a:p>
          <a:p>
            <a:pPr algn="l"/>
            <a:r>
              <a:rPr lang="en-GB" sz="2000" i="1" dirty="0" smtClean="0">
                <a:solidFill>
                  <a:schemeClr val="accent1">
                    <a:lumMod val="50000"/>
                  </a:schemeClr>
                </a:solidFill>
              </a:rPr>
              <a:t>Forest School is a long-term process of frequent and regular sessions in a woodland or natural environment, rather than a one-off visit.</a:t>
            </a:r>
          </a:p>
          <a:p>
            <a:pPr algn="l"/>
            <a:r>
              <a:rPr lang="en-GB" sz="2000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l"/>
            <a:r>
              <a:rPr lang="en-GB" sz="2000" i="1" dirty="0" smtClean="0">
                <a:solidFill>
                  <a:schemeClr val="accent1">
                    <a:lumMod val="50000"/>
                  </a:schemeClr>
                </a:solidFill>
              </a:rPr>
              <a:t>Planning, adaptation, observations and reviewing are integral elements of Forest School.</a:t>
            </a:r>
          </a:p>
          <a:p>
            <a:pPr algn="l"/>
            <a:endParaRPr lang="en-GB" sz="20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FS sessions take place weekly/fortnightly, with the same group of learners, if possible encompassing the seasons.</a:t>
            </a:r>
          </a:p>
          <a:p>
            <a:pPr algn="l"/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FS sessions are progressive.</a:t>
            </a:r>
          </a:p>
          <a:p>
            <a:pPr algn="l"/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FS sessions need physical and behavioural boundaries.</a:t>
            </a:r>
          </a:p>
          <a:p>
            <a:pPr algn="ctr"/>
            <a:endParaRPr lang="en-GB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GB" sz="16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2906" y="1377387"/>
            <a:ext cx="7998107" cy="4768770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>
            <a:normAutofit/>
          </a:bodyPr>
          <a:lstStyle/>
          <a:p>
            <a:pPr algn="l"/>
            <a:endParaRPr lang="en-GB" dirty="0" smtClean="0"/>
          </a:p>
          <a:p>
            <a:pPr algn="l"/>
            <a:endParaRPr lang="en-GB" dirty="0" smtClean="0"/>
          </a:p>
        </p:txBody>
      </p:sp>
      <p:sp>
        <p:nvSpPr>
          <p:cNvPr id="6" name="Rectangle 5"/>
          <p:cNvSpPr/>
          <p:nvPr/>
        </p:nvSpPr>
        <p:spPr>
          <a:xfrm>
            <a:off x="682907" y="1377387"/>
            <a:ext cx="799810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6 Principles of Forest School </a:t>
            </a:r>
          </a:p>
          <a:p>
            <a:pPr algn="ctr"/>
            <a:endParaRPr lang="en-GB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Principle 2: </a:t>
            </a:r>
          </a:p>
          <a:p>
            <a:r>
              <a:rPr lang="en-GB" sz="2000" i="1" dirty="0" smtClean="0">
                <a:solidFill>
                  <a:schemeClr val="accent1">
                    <a:lumMod val="50000"/>
                  </a:schemeClr>
                </a:solidFill>
              </a:rPr>
              <a:t>Forest School takes place in a woodland or natural wooded environment to support the development of a relationship between the learner and the natural world.</a:t>
            </a:r>
          </a:p>
          <a:p>
            <a:endParaRPr lang="en-GB" sz="20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Area or woodland chosen to match the needs of the learners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Need to monitor ecological impact and work within a sustainable site management plan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FS seeks to foster relationships with nature so individuals care about their natural environment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FS uses natural resources</a:t>
            </a:r>
          </a:p>
          <a:p>
            <a:endParaRPr lang="en-GB" sz="28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770" y="1377387"/>
            <a:ext cx="8484243" cy="3588152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/>
          <a:lstStyle/>
          <a:p>
            <a:pPr algn="l"/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‘The setting is not the usual one, it is wilder. </a:t>
            </a: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If it is a forest so much the better. </a:t>
            </a: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All wild spaces are better than indoors.’</a:t>
            </a:r>
          </a:p>
          <a:p>
            <a:pPr algn="l"/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					(Sara Knight, 2011)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3964" y="1377387"/>
            <a:ext cx="8714547" cy="4593922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>
            <a:normAutofit fontScale="85000" lnSpcReduction="20000"/>
          </a:bodyPr>
          <a:lstStyle/>
          <a:p>
            <a:pPr algn="ctr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6 Principles of Forest School </a:t>
            </a:r>
          </a:p>
          <a:p>
            <a:pPr algn="ctr"/>
            <a:endParaRPr lang="en-GB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GB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</a:rPr>
              <a:t>Principle 3: </a:t>
            </a:r>
          </a:p>
          <a:p>
            <a:pPr algn="l"/>
            <a:r>
              <a:rPr lang="en-GB" sz="2800" i="1" dirty="0" smtClean="0">
                <a:solidFill>
                  <a:schemeClr val="accent1">
                    <a:lumMod val="50000"/>
                  </a:schemeClr>
                </a:solidFill>
              </a:rPr>
              <a:t>Forest School aims to promote the holistic development of all those involved, fostering resilient, confident, independent and creative learners.</a:t>
            </a:r>
          </a:p>
          <a:p>
            <a:pPr algn="l"/>
            <a:endParaRPr lang="en-GB" sz="28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</a:rPr>
              <a:t>FS develops the physical, social, cognitive, emotional, spiritual self. 		(Multiple Intelligences – Howard Gardner)</a:t>
            </a:r>
          </a:p>
          <a:p>
            <a:pPr algn="l"/>
            <a:endParaRPr lang="en-GB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</a:rPr>
              <a:t>Cognitive – thinking, knowing</a:t>
            </a:r>
          </a:p>
          <a:p>
            <a:pPr algn="l"/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</a:rPr>
              <a:t>Affective – feelings, self &amp; relationships</a:t>
            </a:r>
          </a:p>
          <a:p>
            <a:pPr algn="l"/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</a:rPr>
              <a:t>Psychomotor – doing/ hands on	(Bloom’s Taxonomy)</a:t>
            </a:r>
            <a:endParaRPr lang="en-GB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" y="1122218"/>
            <a:ext cx="8908510" cy="5292437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>
            <a:normAutofit/>
          </a:bodyPr>
          <a:lstStyle/>
          <a:p>
            <a:pPr algn="l"/>
            <a:r>
              <a:rPr lang="en-GB" b="1" dirty="0" smtClean="0">
                <a:solidFill>
                  <a:schemeClr val="accent1">
                    <a:lumMod val="50000"/>
                  </a:schemeClr>
                </a:solidFill>
              </a:rPr>
              <a:t>Social skills 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- It 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encourages 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team work, </a:t>
            </a:r>
            <a:r>
              <a:rPr lang="en-GB" smtClean="0">
                <a:solidFill>
                  <a:schemeClr val="accent1">
                    <a:lumMod val="50000"/>
                  </a:schemeClr>
                </a:solidFill>
              </a:rPr>
              <a:t>cooperation and responsibility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endParaRPr lang="en-GB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endParaRPr lang="en-GB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endParaRPr lang="en-GB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6" name="Picture 3" descr="C:\Users\Jon Chamberlain\Documents\forest schools photos and power\IMGP067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52255" y="2254257"/>
            <a:ext cx="3104428" cy="232832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21673" y="4844995"/>
            <a:ext cx="79525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1">
                    <a:lumMod val="50000"/>
                  </a:schemeClr>
                </a:solidFill>
              </a:rPr>
              <a:t>Emotional Intelligence 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FS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improves self esteem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and promotes independence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and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</a:rPr>
              <a:t>self-reliance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2907" y="1377387"/>
            <a:ext cx="4221604" cy="3588152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682906" y="1565564"/>
            <a:ext cx="422160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accent1">
                    <a:lumMod val="50000"/>
                  </a:schemeClr>
                </a:solidFill>
              </a:rPr>
              <a:t>Physical skills </a:t>
            </a: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</a:rPr>
              <a:t>- It encourages </a:t>
            </a:r>
            <a:r>
              <a:rPr lang="en-GB" sz="2800" dirty="0" err="1" smtClean="0">
                <a:solidFill>
                  <a:schemeClr val="accent1">
                    <a:lumMod val="50000"/>
                  </a:schemeClr>
                </a:solidFill>
              </a:rPr>
              <a:t>spacial</a:t>
            </a: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</a:rPr>
              <a:t> awareness, opportunities for running around outdoors and encourages a healthy lifestyle.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61709" y="1529786"/>
            <a:ext cx="3934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050" name="AutoShape 2" descr="Image result for children running in woods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2" name="AutoShape 4" descr="Image result for children running in woods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4" name="Picture 6" descr="http://1.bp.blogspot.com/-_qYIVRakvrA/T94XDWu7ZDI/AAAAAAAADpo/swQBuf-Sxd8/s1600/children+running+into+woods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04511" y="1529786"/>
            <a:ext cx="4004000" cy="3467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2906" y="1377387"/>
            <a:ext cx="7998107" cy="3588152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/>
          <a:lstStyle/>
          <a:p>
            <a:r>
              <a:rPr lang="en-GB" b="1" dirty="0" smtClean="0">
                <a:solidFill>
                  <a:schemeClr val="accent1">
                    <a:lumMod val="50000"/>
                  </a:schemeClr>
                </a:solidFill>
              </a:rPr>
              <a:t>Intellectual development 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- It creates opportunities for experiential learning and the development of new skills and experiences…</a:t>
            </a:r>
          </a:p>
          <a:p>
            <a:endParaRPr lang="en-GB" dirty="0"/>
          </a:p>
        </p:txBody>
      </p:sp>
      <p:pic>
        <p:nvPicPr>
          <p:cNvPr id="6" name="Picture 3" descr="C:\Users\Jon Chamberlain\Documents\best of photos\Forest School 0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058" y="3311077"/>
            <a:ext cx="3045396" cy="2014414"/>
          </a:xfrm>
          <a:prstGeom prst="rect">
            <a:avLst/>
          </a:prstGeom>
          <a:noFill/>
        </p:spPr>
      </p:pic>
      <p:pic>
        <p:nvPicPr>
          <p:cNvPr id="7" name="Picture 6" descr="000_000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31212" y="3732325"/>
            <a:ext cx="3156839" cy="21045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2906" y="1377387"/>
            <a:ext cx="7998107" cy="3588152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/>
          <a:lstStyle/>
          <a:p>
            <a:pPr algn="ctr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Creativity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7" descr="C:\Users\Jon Chamberlain\Documents\Forest Schools\8 May 2009\DSCF308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740643" y="2243019"/>
            <a:ext cx="3861072" cy="28958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" y="1377386"/>
            <a:ext cx="9143998" cy="5235261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>
            <a:normAutofit/>
          </a:bodyPr>
          <a:lstStyle/>
          <a:p>
            <a:pPr algn="ctr"/>
            <a:r>
              <a:rPr lang="en-GB" sz="5200" dirty="0" smtClean="0">
                <a:solidFill>
                  <a:schemeClr val="accent1">
                    <a:lumMod val="50000"/>
                  </a:schemeClr>
                </a:solidFill>
              </a:rPr>
              <a:t>Learning Theories</a:t>
            </a: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Early1900’s 	Behaviourism</a:t>
            </a: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1950 		Cognitive Psychology</a:t>
            </a: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1970 		Constructivism – Piaget</a:t>
            </a: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Social Learning Theories – </a:t>
            </a:r>
            <a:r>
              <a:rPr lang="en-GB" dirty="0" err="1" smtClean="0">
                <a:solidFill>
                  <a:schemeClr val="accent1">
                    <a:lumMod val="50000"/>
                  </a:schemeClr>
                </a:solidFill>
              </a:rPr>
              <a:t>Bandura</a:t>
            </a: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GB" dirty="0" smtClean="0">
                <a:solidFill>
                  <a:srgbClr val="7030A0"/>
                </a:solidFill>
              </a:rPr>
              <a:t>Experiential Learning – Carl Rogers</a:t>
            </a:r>
          </a:p>
          <a:p>
            <a:pPr algn="l"/>
            <a:r>
              <a:rPr lang="en-GB" dirty="0" smtClean="0">
                <a:solidFill>
                  <a:srgbClr val="7030A0"/>
                </a:solidFill>
              </a:rPr>
              <a:t>1983       Multiple Intelligences Howard Gardner</a:t>
            </a:r>
          </a:p>
          <a:p>
            <a:pPr algn="l"/>
            <a:r>
              <a:rPr lang="en-GB" dirty="0" smtClean="0">
                <a:solidFill>
                  <a:srgbClr val="7030A0"/>
                </a:solidFill>
              </a:rPr>
              <a:t>Late 1980’s Socio – constructivism - </a:t>
            </a:r>
            <a:r>
              <a:rPr lang="en-GB" dirty="0" err="1" smtClean="0">
                <a:solidFill>
                  <a:srgbClr val="7030A0"/>
                </a:solidFill>
              </a:rPr>
              <a:t>Vygotsky</a:t>
            </a:r>
            <a:endParaRPr lang="en-GB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263" y="1377386"/>
            <a:ext cx="8480247" cy="4143737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>
            <a:normAutofit fontScale="85000" lnSpcReduction="20000"/>
          </a:bodyPr>
          <a:lstStyle/>
          <a:p>
            <a:pPr algn="ctr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6 Principles of Forest School </a:t>
            </a:r>
          </a:p>
          <a:p>
            <a:pPr algn="l"/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Principle 4: </a:t>
            </a:r>
          </a:p>
          <a:p>
            <a:pPr algn="l"/>
            <a:r>
              <a:rPr lang="en-GB" i="1" dirty="0" smtClean="0">
                <a:solidFill>
                  <a:schemeClr val="accent1">
                    <a:lumMod val="50000"/>
                  </a:schemeClr>
                </a:solidFill>
              </a:rPr>
              <a:t>Forest School offers learners the opportunity to take supported risks appropriate to </a:t>
            </a:r>
            <a:r>
              <a:rPr lang="en-GB" i="1" dirty="0" smtClean="0">
                <a:solidFill>
                  <a:schemeClr val="accent1">
                    <a:lumMod val="50000"/>
                  </a:schemeClr>
                </a:solidFill>
              </a:rPr>
              <a:t>the environment </a:t>
            </a:r>
            <a:r>
              <a:rPr lang="en-GB" i="1" dirty="0" smtClean="0">
                <a:solidFill>
                  <a:schemeClr val="accent1">
                    <a:lumMod val="50000"/>
                  </a:schemeClr>
                </a:solidFill>
              </a:rPr>
              <a:t>and to themselves.</a:t>
            </a:r>
          </a:p>
          <a:p>
            <a:pPr algn="l"/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FS may use tools &amp; fires where deemed appropriate to the learners.</a:t>
            </a: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FS follows a risk – benefit process tailored to the developmental stage of the learner.</a:t>
            </a:r>
          </a:p>
          <a:p>
            <a:pPr algn="l"/>
            <a:endParaRPr lang="en-GB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endParaRPr lang="en-GB" i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" y="1377387"/>
            <a:ext cx="9143998" cy="3588152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>
            <a:normAutofit/>
          </a:bodyPr>
          <a:lstStyle/>
          <a:p>
            <a:pPr algn="l"/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‘It is a safe enough environment where children learn to keep themselves safe by taking manageable risks. When participants manage their own risk it raises confidence and self esteem.’</a:t>
            </a:r>
          </a:p>
          <a:p>
            <a:pPr algn="l"/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					(Sara Knight</a:t>
            </a:r>
            <a:r>
              <a:rPr lang="en-GB" sz="2400" smtClean="0">
                <a:solidFill>
                  <a:schemeClr val="accent1">
                    <a:lumMod val="50000"/>
                  </a:schemeClr>
                </a:solidFill>
              </a:rPr>
              <a:t>, 2011)</a:t>
            </a:r>
            <a:endParaRPr lang="en-GB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endParaRPr lang="en-GB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No Fear – Growing up in a Risk Averse Society,     Gill, T 2007</a:t>
            </a:r>
          </a:p>
          <a:p>
            <a:pPr algn="l"/>
            <a:endParaRPr lang="en-GB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Too Safe for Their Own Good, 			     Linden, J 2011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2906" y="1377387"/>
            <a:ext cx="7998107" cy="4122868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>
            <a:normAutofit fontScale="62500" lnSpcReduction="20000"/>
          </a:bodyPr>
          <a:lstStyle/>
          <a:p>
            <a:pPr algn="ctr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6 Principles of Forest School </a:t>
            </a:r>
          </a:p>
          <a:p>
            <a:pPr algn="ctr"/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Principle 5: </a:t>
            </a:r>
          </a:p>
          <a:p>
            <a:pPr algn="l"/>
            <a:r>
              <a:rPr lang="en-GB" i="1" dirty="0" smtClean="0">
                <a:solidFill>
                  <a:schemeClr val="accent1">
                    <a:lumMod val="50000"/>
                  </a:schemeClr>
                </a:solidFill>
              </a:rPr>
              <a:t>Forest School is run by qualified Forest School practitioners who continuously maintain and develop their professional practice.</a:t>
            </a:r>
          </a:p>
          <a:p>
            <a:pPr algn="l"/>
            <a:endParaRPr lang="en-GB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Minimum  level 3 to lead sessions</a:t>
            </a: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High ratio of practitioner/adults to learners</a:t>
            </a: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Helpers subject to relevant checks</a:t>
            </a: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Practitioners must hold an up to date First Aid qualification to include outdoor/forest school and paediatric elements</a:t>
            </a: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FS is backed by policies and procedures</a:t>
            </a: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FS leader is reflective practitioner and is therefore a learner too</a:t>
            </a:r>
          </a:p>
          <a:p>
            <a:pPr algn="l"/>
            <a:r>
              <a:rPr lang="en-GB" smtClean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role of the Forest </a:t>
            </a:r>
            <a:r>
              <a:rPr lang="en-GB" smtClean="0">
                <a:solidFill>
                  <a:schemeClr val="accent1">
                    <a:lumMod val="50000"/>
                  </a:schemeClr>
                </a:solidFill>
              </a:rPr>
              <a:t>School leader………</a:t>
            </a: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endParaRPr lang="en-GB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2906" y="1377387"/>
            <a:ext cx="7998107" cy="3588152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>
            <a:normAutofit fontScale="77500" lnSpcReduction="20000"/>
          </a:bodyPr>
          <a:lstStyle/>
          <a:p>
            <a:pPr algn="ctr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6 Principles of Forest School </a:t>
            </a:r>
          </a:p>
          <a:p>
            <a:pPr algn="ctr"/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Principle 6: </a:t>
            </a:r>
          </a:p>
          <a:p>
            <a:pPr algn="l"/>
            <a:r>
              <a:rPr lang="en-GB" i="1" dirty="0" smtClean="0">
                <a:solidFill>
                  <a:schemeClr val="accent1">
                    <a:lumMod val="50000"/>
                  </a:schemeClr>
                </a:solidFill>
              </a:rPr>
              <a:t>Forest School uses a range of learner-centred processes to create a community for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i="1" dirty="0" smtClean="0">
                <a:solidFill>
                  <a:schemeClr val="accent1">
                    <a:lumMod val="50000"/>
                  </a:schemeClr>
                </a:solidFill>
              </a:rPr>
              <a:t>development and learning.</a:t>
            </a:r>
          </a:p>
          <a:p>
            <a:pPr algn="l"/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Experiential learning - Child led</a:t>
            </a: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Play and choice are integral  to FS</a:t>
            </a: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Play vital to learning</a:t>
            </a: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Reflection is a feature of each FS session</a:t>
            </a:r>
          </a:p>
          <a:p>
            <a:pPr algn="l"/>
            <a:endParaRPr lang="en-GB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2906" y="1377387"/>
            <a:ext cx="7998107" cy="3588152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>
            <a:normAutofit fontScale="92500" lnSpcReduction="20000"/>
          </a:bodyPr>
          <a:lstStyle/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‘Forest School is a way of working in an outdoor environment, preferably but not exclusively in wooded settings. This is based on the premise that repeated enjoyable outdoor experiences will have a positive effect on people, including on their personal dispositions for learning or for personal change.’</a:t>
            </a:r>
          </a:p>
          <a:p>
            <a:pPr algn="l"/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					Sara Knight, 2011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cdn.bigbangfish.com/555/Forest-wallpapers/Forest-wallpapers-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5008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26" name="Picture 2" descr="ADVENTURE TRAINING LOGO amend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773" y="5746739"/>
            <a:ext cx="1579738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32435"/>
            <a:ext cx="4904508" cy="844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Forest School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2906" y="1377387"/>
            <a:ext cx="7998107" cy="3588152"/>
          </a:xfrm>
          <a:noFill/>
          <a:effectLst>
            <a:glow rad="101600">
              <a:schemeClr val="accent1">
                <a:satMod val="175000"/>
                <a:alpha val="40000"/>
              </a:schemeClr>
            </a:glow>
            <a:softEdge rad="317500"/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491915" y="1377387"/>
            <a:ext cx="6424863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ITC Level 3 </a:t>
            </a:r>
          </a:p>
          <a:p>
            <a:pPr algn="ctr"/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Certificate in Forest School Programme Leadership</a:t>
            </a:r>
          </a:p>
          <a:p>
            <a:endParaRPr lang="en-GB" sz="32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algn="ctr"/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(QCF) Qualification Number: 601/4039/2</a:t>
            </a:r>
          </a:p>
          <a:p>
            <a:pPr algn="ctr"/>
            <a:endParaRPr lang="en-GB" sz="32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algn="ctr"/>
            <a:r>
              <a:rPr lang="en-GB" sz="3200" dirty="0" smtClean="0">
                <a:solidFill>
                  <a:srgbClr val="7030A0"/>
                </a:solidFill>
                <a:latin typeface="Calibri" pitchFamily="34" charset="0"/>
              </a:rPr>
              <a:t>Theory Portfolio</a:t>
            </a:r>
          </a:p>
          <a:p>
            <a:pPr algn="ctr"/>
            <a:r>
              <a:rPr lang="en-GB" sz="3200" dirty="0" smtClean="0">
                <a:solidFill>
                  <a:srgbClr val="0070C0"/>
                </a:solidFill>
                <a:latin typeface="Calibri" pitchFamily="34" charset="0"/>
              </a:rPr>
              <a:t>Plan/Deliver/Reflect Portfolio</a:t>
            </a:r>
          </a:p>
          <a:p>
            <a:pPr algn="ctr"/>
            <a:r>
              <a:rPr lang="en-GB" sz="3200" dirty="0" smtClean="0">
                <a:solidFill>
                  <a:srgbClr val="FF0000"/>
                </a:solidFill>
                <a:latin typeface="Calibri" pitchFamily="34" charset="0"/>
              </a:rPr>
              <a:t>Skills Portfolio</a:t>
            </a:r>
          </a:p>
          <a:p>
            <a:pPr algn="ctr"/>
            <a:endParaRPr lang="en-GB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658</TotalTime>
  <Words>804</Words>
  <Application>Microsoft Office PowerPoint</Application>
  <PresentationFormat>On-screen Show (4:3)</PresentationFormat>
  <Paragraphs>147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Foundry</vt:lpstr>
      <vt:lpstr>         Forest School </vt:lpstr>
      <vt:lpstr>         Forest School </vt:lpstr>
      <vt:lpstr>         Forest School </vt:lpstr>
      <vt:lpstr>         Forest School </vt:lpstr>
      <vt:lpstr>         Forest School </vt:lpstr>
      <vt:lpstr>         Forest School </vt:lpstr>
      <vt:lpstr>         Forest School </vt:lpstr>
      <vt:lpstr>         Forest School </vt:lpstr>
      <vt:lpstr>         Forest School </vt:lpstr>
      <vt:lpstr>         Forest School </vt:lpstr>
      <vt:lpstr>         Forest School </vt:lpstr>
      <vt:lpstr>         Forest School </vt:lpstr>
      <vt:lpstr>         Forest School </vt:lpstr>
      <vt:lpstr>         Forest School </vt:lpstr>
      <vt:lpstr>         Forest School </vt:lpstr>
      <vt:lpstr>         Forest School </vt:lpstr>
      <vt:lpstr>         Forest School </vt:lpstr>
      <vt:lpstr>         Forest School </vt:lpstr>
      <vt:lpstr>         Forest School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Level 3 Forest School</dc:title>
  <dc:creator>Caroline</dc:creator>
  <cp:lastModifiedBy>Caroline</cp:lastModifiedBy>
  <cp:revision>52</cp:revision>
  <dcterms:created xsi:type="dcterms:W3CDTF">2015-08-05T15:27:16Z</dcterms:created>
  <dcterms:modified xsi:type="dcterms:W3CDTF">2016-01-03T20:15:22Z</dcterms:modified>
</cp:coreProperties>
</file>