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sldIdLst>
    <p:sldId id="257" r:id="rId2"/>
    <p:sldId id="258" r:id="rId3"/>
    <p:sldId id="259" r:id="rId4"/>
    <p:sldId id="261" r:id="rId5"/>
    <p:sldId id="260" r:id="rId6"/>
    <p:sldId id="268" r:id="rId7"/>
    <p:sldId id="269" r:id="rId8"/>
    <p:sldId id="270" r:id="rId9"/>
    <p:sldId id="267" r:id="rId10"/>
    <p:sldId id="264" r:id="rId11"/>
    <p:sldId id="262" r:id="rId12"/>
    <p:sldId id="263" r:id="rId13"/>
    <p:sldId id="265" r:id="rId14"/>
    <p:sldId id="266" r:id="rId15"/>
    <p:sldId id="271" r:id="rId1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vertBarState="maximized">
    <p:restoredLeft sz="21339" autoAdjust="0"/>
    <p:restoredTop sz="94660"/>
  </p:normalViewPr>
  <p:slideViewPr>
    <p:cSldViewPr snapToGrid="0" snapToObjects="1">
      <p:cViewPr varScale="1">
        <p:scale>
          <a:sx n="69" d="100"/>
          <a:sy n="69" d="100"/>
        </p:scale>
        <p:origin x="-1170" y="-12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3DBA8A0D-A0CB-4084-82D5-97DF1C9D0012}" type="datetimeFigureOut">
              <a:rPr lang="en-GB" smtClean="0"/>
              <a:pPr/>
              <a:t>08/10/2015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982C536-0ECE-4D7C-8C57-B0DA4A884779}" type="slidenum">
              <a:rPr lang="en-GB" smtClean="0"/>
              <a:pPr/>
              <a:t>‹#›</a:t>
            </a:fld>
            <a:endParaRPr lang="en-GB"/>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3DBA8A0D-A0CB-4084-82D5-97DF1C9D0012}" type="datetimeFigureOut">
              <a:rPr lang="en-GB" smtClean="0"/>
              <a:pPr/>
              <a:t>08/10/2015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982C536-0ECE-4D7C-8C57-B0DA4A884779}" type="slidenum">
              <a:rPr lang="en-GB" smtClean="0"/>
              <a:pPr/>
              <a:t>‹#›</a:t>
            </a:fld>
            <a:endParaRPr lang="en-GB"/>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DBA8A0D-A0CB-4084-82D5-97DF1C9D0012}" type="datetimeFigureOut">
              <a:rPr lang="en-GB" smtClean="0"/>
              <a:pPr/>
              <a:t>08/10/2015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982C536-0ECE-4D7C-8C57-B0DA4A884779}" type="slidenum">
              <a:rPr lang="en-GB" smtClean="0"/>
              <a:pPr/>
              <a:t>‹#›</a:t>
            </a:fld>
            <a:endParaRPr lang="en-GB"/>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3DBA8A0D-A0CB-4084-82D5-97DF1C9D0012}" type="datetimeFigureOut">
              <a:rPr lang="en-GB" smtClean="0"/>
              <a:pPr/>
              <a:t>08/10/2015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A982C536-0ECE-4D7C-8C57-B0DA4A884779}" type="slidenum">
              <a:rPr lang="en-GB" smtClean="0"/>
              <a:pPr/>
              <a:t>‹#›</a:t>
            </a:fld>
            <a:endParaRPr lang="en-GB"/>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3DBA8A0D-A0CB-4084-82D5-97DF1C9D0012}" type="datetimeFigureOut">
              <a:rPr lang="en-GB" smtClean="0"/>
              <a:pPr/>
              <a:t>08/10/2015</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A982C536-0ECE-4D7C-8C57-B0DA4A884779}" type="slidenum">
              <a:rPr lang="en-GB" smtClean="0"/>
              <a:pPr/>
              <a:t>‹#›</a:t>
            </a:fld>
            <a:endParaRPr lang="en-GB"/>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3DBA8A0D-A0CB-4084-82D5-97DF1C9D0012}" type="datetimeFigureOut">
              <a:rPr lang="en-GB" smtClean="0"/>
              <a:pPr/>
              <a:t>08/10/2015</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A982C536-0ECE-4D7C-8C57-B0DA4A884779}" type="slidenum">
              <a:rPr lang="en-GB" smtClean="0"/>
              <a:pPr/>
              <a:t>‹#›</a:t>
            </a:fld>
            <a:endParaRPr lang="en-GB"/>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DBA8A0D-A0CB-4084-82D5-97DF1C9D0012}" type="datetimeFigureOut">
              <a:rPr lang="en-GB" smtClean="0"/>
              <a:pPr/>
              <a:t>08/10/2015</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A982C536-0ECE-4D7C-8C57-B0DA4A884779}" type="slidenum">
              <a:rPr lang="en-GB" smtClean="0"/>
              <a:pPr/>
              <a:t>‹#›</a:t>
            </a:fld>
            <a:endParaRPr lang="en-GB"/>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DBA8A0D-A0CB-4084-82D5-97DF1C9D0012}" type="datetimeFigureOut">
              <a:rPr lang="en-GB" smtClean="0"/>
              <a:pPr/>
              <a:t>08/10/2015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A982C536-0ECE-4D7C-8C57-B0DA4A884779}" type="slidenum">
              <a:rPr lang="en-GB" smtClean="0"/>
              <a:pPr/>
              <a:t>‹#›</a:t>
            </a:fld>
            <a:endParaRPr lang="en-GB"/>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DBA8A0D-A0CB-4084-82D5-97DF1C9D0012}" type="datetimeFigureOut">
              <a:rPr lang="en-GB" smtClean="0"/>
              <a:pPr/>
              <a:t>08/10/2015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A982C536-0ECE-4D7C-8C57-B0DA4A884779}" type="slidenum">
              <a:rPr lang="en-GB" smtClean="0"/>
              <a:pPr/>
              <a:t>‹#›</a:t>
            </a:fld>
            <a:endParaRPr lang="en-GB"/>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3DBA8A0D-A0CB-4084-82D5-97DF1C9D0012}" type="datetimeFigureOut">
              <a:rPr lang="en-GB" smtClean="0"/>
              <a:pPr/>
              <a:t>08/10/2015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982C536-0ECE-4D7C-8C57-B0DA4A884779}" type="slidenum">
              <a:rPr lang="en-GB" smtClean="0"/>
              <a:pPr/>
              <a:t>‹#›</a:t>
            </a:fld>
            <a:endParaRPr lang="en-GB"/>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3DBA8A0D-A0CB-4084-82D5-97DF1C9D0012}" type="datetimeFigureOut">
              <a:rPr lang="en-GB" smtClean="0"/>
              <a:pPr/>
              <a:t>08/10/2015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982C536-0ECE-4D7C-8C57-B0DA4A884779}" type="slidenum">
              <a:rPr lang="en-GB" smtClean="0"/>
              <a:pPr/>
              <a:t>‹#›</a:t>
            </a:fld>
            <a:endParaRPr lang="en-GB"/>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DBA8A0D-A0CB-4084-82D5-97DF1C9D0012}" type="datetimeFigureOut">
              <a:rPr lang="en-GB" smtClean="0"/>
              <a:pPr/>
              <a:t>08/10/2015</a:t>
            </a:fld>
            <a:endParaRPr lang="en-GB"/>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982C536-0ECE-4D7C-8C57-B0DA4A884779}" type="slidenum">
              <a:rPr lang="en-GB" smtClean="0"/>
              <a:pPr/>
              <a:t>‹#›</a:t>
            </a:fld>
            <a:endParaRPr lang="en-GB"/>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www.google.com/url?sa=i&amp;rct=j&amp;q=&amp;esrc=s&amp;source=images&amp;cd=&amp;cad=rja&amp;uact=8&amp;ved=0CAcQjRxqFQoTCMK1s77IlMcCFTMW2wod20wGug&amp;url=http://thisisme-sarahmumof3.blogspot.com/2012_06_01_archive.html&amp;ei=lmHDVcKSB7Os7AbbmZnQCw&amp;bvm=bv.99556055,d.ZGU&amp;psig=AFQjCNHeT3n_qmNohjrI-1jL-wChrrAvWg&amp;ust=1438954185432932" TargetMode="External"/><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3" Type="http://schemas.openxmlformats.org/officeDocument/2006/relationships/hyperlink" Target="http://www.google.com/url?sa=i&amp;rct=j&amp;q=&amp;esrc=s&amp;source=images&amp;cd=&amp;cad=rja&amp;uact=8&amp;ved=0CAcQjRxqFQoTCMK1s77IlMcCFTMW2wod20wGug&amp;url=http://thisisme-sarahmumof3.blogspot.com/2012_06_01_archive.html&amp;ei=lmHDVcKSB7Os7AbbmZnQCw&amp;bvm=bv.99556055,d.ZGU&amp;psig=AFQjCNHeT3n_qmNohjrI-1jL-wChrrAvWg&amp;ust=1438954185432932" TargetMode="External"/><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2.jpeg"/></Relationships>
</file>

<file path=ppt/slides/_rels/slide3.xml.rels><?xml version="1.0" encoding="UTF-8" standalone="yes"?>
<Relationships xmlns="http://schemas.openxmlformats.org/package/2006/relationships"><Relationship Id="rId3" Type="http://schemas.openxmlformats.org/officeDocument/2006/relationships/hyperlink" Target="http://www.google.com/url?sa=i&amp;rct=j&amp;q=&amp;esrc=s&amp;source=images&amp;cd=&amp;cad=rja&amp;uact=8&amp;ved=0CAcQjRxqFQoTCMK1s77IlMcCFTMW2wod20wGug&amp;url=http://thisisme-sarahmumof3.blogspot.com/2012_06_01_archive.html&amp;ei=lmHDVcKSB7Os7AbbmZnQCw&amp;bvm=bv.99556055,d.ZGU&amp;psig=AFQjCNHeT3n_qmNohjrI-1jL-wChrrAvWg&amp;ust=1438954185432932" TargetMode="External"/><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2.jpeg"/></Relationships>
</file>

<file path=ppt/slides/_rels/slide4.xml.rels><?xml version="1.0" encoding="UTF-8" standalone="yes"?>
<Relationships xmlns="http://schemas.openxmlformats.org/package/2006/relationships"><Relationship Id="rId3" Type="http://schemas.openxmlformats.org/officeDocument/2006/relationships/hyperlink" Target="http://www.google.com/url?sa=i&amp;rct=j&amp;q=&amp;esrc=s&amp;source=images&amp;cd=&amp;cad=rja&amp;uact=8&amp;ved=0CAcQjRxqFQoTCMK1s77IlMcCFTMW2wod20wGug&amp;url=http://thisisme-sarahmumof3.blogspot.com/2012_06_01_archive.html&amp;ei=lmHDVcKSB7Os7AbbmZnQCw&amp;bvm=bv.99556055,d.ZGU&amp;psig=AFQjCNHeT3n_qmNohjrI-1jL-wChrrAvWg&amp;ust=1438954185432932" TargetMode="External"/><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2.jpeg"/></Relationships>
</file>

<file path=ppt/slides/_rels/slide5.xml.rels><?xml version="1.0" encoding="UTF-8" standalone="yes"?>
<Relationships xmlns="http://schemas.openxmlformats.org/package/2006/relationships"><Relationship Id="rId3" Type="http://schemas.openxmlformats.org/officeDocument/2006/relationships/hyperlink" Target="http://www.google.com/url?sa=i&amp;rct=j&amp;q=&amp;esrc=s&amp;source=images&amp;cd=&amp;cad=rja&amp;uact=8&amp;ved=0CAcQjRxqFQoTCMK1s77IlMcCFTMW2wod20wGug&amp;url=http://thisisme-sarahmumof3.blogspot.com/2012_06_01_archive.html&amp;ei=lmHDVcKSB7Os7AbbmZnQCw&amp;bvm=bv.99556055,d.ZGU&amp;psig=AFQjCNHeT3n_qmNohjrI-1jL-wChrrAvWg&amp;ust=1438954185432932" TargetMode="External"/><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2.jpeg"/></Relationships>
</file>

<file path=ppt/slides/_rels/slide6.xml.rels><?xml version="1.0" encoding="UTF-8" standalone="yes"?>
<Relationships xmlns="http://schemas.openxmlformats.org/package/2006/relationships"><Relationship Id="rId3" Type="http://schemas.openxmlformats.org/officeDocument/2006/relationships/hyperlink" Target="http://www.google.com/url?sa=i&amp;rct=j&amp;q=&amp;esrc=s&amp;source=images&amp;cd=&amp;cad=rja&amp;uact=8&amp;ved=0CAcQjRxqFQoTCMK1s77IlMcCFTMW2wod20wGug&amp;url=http://thisisme-sarahmumof3.blogspot.com/2012_06_01_archive.html&amp;ei=lmHDVcKSB7Os7AbbmZnQCw&amp;bvm=bv.99556055,d.ZGU&amp;psig=AFQjCNHeT3n_qmNohjrI-1jL-wChrrAvWg&amp;ust=1438954185432932" TargetMode="External"/><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2.jpeg"/></Relationships>
</file>

<file path=ppt/slides/_rels/slide7.xml.rels><?xml version="1.0" encoding="UTF-8" standalone="yes"?>
<Relationships xmlns="http://schemas.openxmlformats.org/package/2006/relationships"><Relationship Id="rId3" Type="http://schemas.openxmlformats.org/officeDocument/2006/relationships/hyperlink" Target="http://www.google.com/url?sa=i&amp;rct=j&amp;q=&amp;esrc=s&amp;source=images&amp;cd=&amp;cad=rja&amp;uact=8&amp;ved=0CAcQjRxqFQoTCMK1s77IlMcCFTMW2wod20wGug&amp;url=http://thisisme-sarahmumof3.blogspot.com/2012_06_01_archive.html&amp;ei=lmHDVcKSB7Os7AbbmZnQCw&amp;bvm=bv.99556055,d.ZGU&amp;psig=AFQjCNHeT3n_qmNohjrI-1jL-wChrrAvWg&amp;ust=1438954185432932" TargetMode="External"/><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2.jpeg"/></Relationships>
</file>

<file path=ppt/slides/_rels/slide8.xml.rels><?xml version="1.0" encoding="UTF-8" standalone="yes"?>
<Relationships xmlns="http://schemas.openxmlformats.org/package/2006/relationships"><Relationship Id="rId3" Type="http://schemas.openxmlformats.org/officeDocument/2006/relationships/hyperlink" Target="http://www.google.com/url?sa=i&amp;rct=j&amp;q=&amp;esrc=s&amp;source=images&amp;cd=&amp;cad=rja&amp;uact=8&amp;ved=0CAcQjRxqFQoTCMK1s77IlMcCFTMW2wod20wGug&amp;url=http://thisisme-sarahmumof3.blogspot.com/2012_06_01_archive.html&amp;ei=lmHDVcKSB7Os7AbbmZnQCw&amp;bvm=bv.99556055,d.ZGU&amp;psig=AFQjCNHeT3n_qmNohjrI-1jL-wChrrAvWg&amp;ust=1438954185432932" TargetMode="External"/><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2.jpeg"/></Relationships>
</file>

<file path=ppt/slides/_rels/slide9.xml.rels><?xml version="1.0" encoding="UTF-8" standalone="yes"?>
<Relationships xmlns="http://schemas.openxmlformats.org/package/2006/relationships"><Relationship Id="rId3" Type="http://schemas.openxmlformats.org/officeDocument/2006/relationships/hyperlink" Target="http://www.google.com/url?sa=i&amp;rct=j&amp;q=&amp;esrc=s&amp;source=images&amp;cd=&amp;cad=rja&amp;uact=8&amp;ved=0CAcQjRxqFQoTCMK1s77IlMcCFTMW2wod20wGug&amp;url=http://thisisme-sarahmumof3.blogspot.com/2012_06_01_archive.html&amp;ei=lmHDVcKSB7Os7AbbmZnQCw&amp;bvm=bv.99556055,d.ZGU&amp;psig=AFQjCNHeT3n_qmNohjrI-1jL-wChrrAvWg&amp;ust=1438954185432932" TargetMode="External"/><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2.jpeg"/></Relationships>
</file>

<file path=ppt/slides/_rels/slide10.xml.rels><?xml version="1.0" encoding="UTF-8" standalone="yes"?>
<Relationships xmlns="http://schemas.openxmlformats.org/package/2006/relationships"><Relationship Id="rId3" Type="http://schemas.openxmlformats.org/officeDocument/2006/relationships/hyperlink" Target="http://www.google.com/url?sa=i&amp;rct=j&amp;q=&amp;esrc=s&amp;source=images&amp;cd=&amp;cad=rja&amp;uact=8&amp;ved=0CAcQjRxqFQoTCMK1s77IlMcCFTMW2wod20wGug&amp;url=http://thisisme-sarahmumof3.blogspot.com/2012_06_01_archive.html&amp;ei=lmHDVcKSB7Os7AbbmZnQCw&amp;bvm=bv.99556055,d.ZGU&amp;psig=AFQjCNHeT3n_qmNohjrI-1jL-wChrrAvWg&amp;ust=1438954185432932" TargetMode="External"/><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2.jpeg"/></Relationships>
</file>

<file path=ppt/slides/_rels/slide11.xml.rels><?xml version="1.0" encoding="UTF-8" standalone="yes"?>
<Relationships xmlns="http://schemas.openxmlformats.org/package/2006/relationships"><Relationship Id="rId3" Type="http://schemas.openxmlformats.org/officeDocument/2006/relationships/hyperlink" Target="http://www.google.com/url?sa=i&amp;rct=j&amp;q=&amp;esrc=s&amp;source=images&amp;cd=&amp;cad=rja&amp;uact=8&amp;ved=0CAcQjRxqFQoTCMK1s77IlMcCFTMW2wod20wGug&amp;url=http://thisisme-sarahmumof3.blogspot.com/2012_06_01_archive.html&amp;ei=lmHDVcKSB7Os7AbbmZnQCw&amp;bvm=bv.99556055,d.ZGU&amp;psig=AFQjCNHeT3n_qmNohjrI-1jL-wChrrAvWg&amp;ust=1438954185432932" TargetMode="External"/><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2.jpeg"/></Relationships>
</file>

<file path=ppt/slides/_rels/slide12.xml.rels><?xml version="1.0" encoding="UTF-8" standalone="yes"?>
<Relationships xmlns="http://schemas.openxmlformats.org/package/2006/relationships"><Relationship Id="rId3" Type="http://schemas.openxmlformats.org/officeDocument/2006/relationships/hyperlink" Target="http://www.google.com/url?sa=i&amp;rct=j&amp;q=&amp;esrc=s&amp;source=images&amp;cd=&amp;cad=rja&amp;uact=8&amp;ved=0CAcQjRxqFQoTCMK1s77IlMcCFTMW2wod20wGug&amp;url=http://thisisme-sarahmumof3.blogspot.com/2012_06_01_archive.html&amp;ei=lmHDVcKSB7Os7AbbmZnQCw&amp;bvm=bv.99556055,d.ZGU&amp;psig=AFQjCNHeT3n_qmNohjrI-1jL-wChrrAvWg&amp;ust=1438954185432932" TargetMode="External"/><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2.jpeg"/></Relationships>
</file>

<file path=ppt/slides/_rels/slide13.xml.rels><?xml version="1.0" encoding="UTF-8" standalone="yes"?>
<Relationships xmlns="http://schemas.openxmlformats.org/package/2006/relationships"><Relationship Id="rId3" Type="http://schemas.openxmlformats.org/officeDocument/2006/relationships/hyperlink" Target="http://www.google.com/url?sa=i&amp;rct=j&amp;q=&amp;esrc=s&amp;source=images&amp;cd=&amp;cad=rja&amp;uact=8&amp;ved=0CAcQjRxqFQoTCMK1s77IlMcCFTMW2wod20wGug&amp;url=http://thisisme-sarahmumof3.blogspot.com/2012_06_01_archive.html&amp;ei=lmHDVcKSB7Os7AbbmZnQCw&amp;bvm=bv.99556055,d.ZGU&amp;psig=AFQjCNHeT3n_qmNohjrI-1jL-wChrrAvWg&amp;ust=1438954185432932" TargetMode="External"/><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2.jpeg"/></Relationships>
</file>

<file path=ppt/slides/_rels/slide14.xml.rels><?xml version="1.0" encoding="UTF-8" standalone="yes"?>
<Relationships xmlns="http://schemas.openxmlformats.org/package/2006/relationships"><Relationship Id="rId3" Type="http://schemas.openxmlformats.org/officeDocument/2006/relationships/hyperlink" Target="http://www.google.com/url?sa=i&amp;rct=j&amp;q=&amp;esrc=s&amp;source=images&amp;cd=&amp;cad=rja&amp;uact=8&amp;ved=0CAcQjRxqFQoTCMK1s77IlMcCFTMW2wod20wGug&amp;url=http://thisisme-sarahmumof3.blogspot.com/2012_06_01_archive.html&amp;ei=lmHDVcKSB7Os7AbbmZnQCw&amp;bvm=bv.99556055,d.ZGU&amp;psig=AFQjCNHeT3n_qmNohjrI-1jL-wChrrAvWg&amp;ust=1438954185432932" TargetMode="External"/><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2.jpeg"/></Relationships>
</file>

<file path=ppt/slides/_rels/slide15.xml.rels><?xml version="1.0" encoding="UTF-8" standalone="yes"?>
<Relationships xmlns="http://schemas.openxmlformats.org/package/2006/relationships"><Relationship Id="rId3" Type="http://schemas.openxmlformats.org/officeDocument/2006/relationships/hyperlink" Target="http://www.google.com/url?sa=i&amp;rct=j&amp;q=&amp;esrc=s&amp;source=images&amp;cd=&amp;cad=rja&amp;uact=8&amp;ved=0CAcQjRxqFQoTCMK1s77IlMcCFTMW2wod20wGug&amp;url=http://thisisme-sarahmumof3.blogspot.com/2012_06_01_archive.html&amp;ei=lmHDVcKSB7Os7AbbmZnQCw&amp;bvm=bv.99556055,d.ZGU&amp;psig=AFQjCNHeT3n_qmNohjrI-1jL-wChrrAvWg&amp;ust=1438954185432932" TargetMode="External"/><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2.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ADVENTURE TRAINING LOGO amended"/>
          <p:cNvPicPr>
            <a:picLocks noChangeAspect="1" noChangeArrowheads="1"/>
          </p:cNvPicPr>
          <p:nvPr/>
        </p:nvPicPr>
        <p:blipFill>
          <a:blip r:embed="rId2" cstate="print"/>
          <a:srcRect/>
          <a:stretch>
            <a:fillRect/>
          </a:stretch>
        </p:blipFill>
        <p:spPr bwMode="auto">
          <a:xfrm>
            <a:off x="7328773" y="5746739"/>
            <a:ext cx="1579738" cy="865909"/>
          </a:xfrm>
          <a:prstGeom prst="rect">
            <a:avLst/>
          </a:prstGeom>
          <a:noFill/>
          <a:ln w="9525">
            <a:noFill/>
            <a:miter lim="800000"/>
            <a:headEnd/>
            <a:tailEnd/>
          </a:ln>
          <a:effectLst>
            <a:glow rad="139700">
              <a:schemeClr val="accent1">
                <a:satMod val="175000"/>
                <a:alpha val="40000"/>
              </a:schemeClr>
            </a:glow>
            <a:softEdge rad="31750"/>
          </a:effectLst>
        </p:spPr>
      </p:pic>
      <p:sp>
        <p:nvSpPr>
          <p:cNvPr id="2" name="Title 1"/>
          <p:cNvSpPr>
            <a:spLocks noGrp="1"/>
          </p:cNvSpPr>
          <p:nvPr>
            <p:ph type="ctrTitle"/>
          </p:nvPr>
        </p:nvSpPr>
        <p:spPr>
          <a:xfrm>
            <a:off x="1" y="532435"/>
            <a:ext cx="4904508" cy="844952"/>
          </a:xfrm>
        </p:spPr>
        <p:txBody>
          <a:bodyPr>
            <a:normAutofit fontScale="90000"/>
          </a:bodyPr>
          <a:lstStyle/>
          <a:p>
            <a:pPr algn="l"/>
            <a:r>
              <a:rPr lang="en-GB" sz="3600" dirty="0" smtClean="0"/>
              <a:t/>
            </a:r>
            <a:br>
              <a:rPr lang="en-GB" sz="3600" dirty="0" smtClean="0"/>
            </a:br>
            <a:r>
              <a:rPr lang="en-GB" sz="3600" dirty="0" smtClean="0"/>
              <a:t/>
            </a:r>
            <a:br>
              <a:rPr lang="en-GB" sz="3600" dirty="0" smtClean="0"/>
            </a:br>
            <a:r>
              <a:rPr lang="en-GB" sz="3600" dirty="0" smtClean="0">
                <a:solidFill>
                  <a:schemeClr val="accent2">
                    <a:lumMod val="50000"/>
                  </a:schemeClr>
                </a:solidFill>
              </a:rPr>
              <a:t>Forest School </a:t>
            </a:r>
            <a:endParaRPr lang="en-GB" sz="3600" dirty="0">
              <a:solidFill>
                <a:schemeClr val="accent2">
                  <a:lumMod val="50000"/>
                </a:schemeClr>
              </a:solidFill>
            </a:endParaRPr>
          </a:p>
        </p:txBody>
      </p:sp>
      <p:sp>
        <p:nvSpPr>
          <p:cNvPr id="3" name="Subtitle 2"/>
          <p:cNvSpPr>
            <a:spLocks noGrp="1"/>
          </p:cNvSpPr>
          <p:nvPr>
            <p:ph type="subTitle" idx="1"/>
          </p:nvPr>
        </p:nvSpPr>
        <p:spPr>
          <a:xfrm>
            <a:off x="682906" y="1377386"/>
            <a:ext cx="7998107" cy="5235261"/>
          </a:xfrm>
          <a:noFill/>
          <a:effectLst>
            <a:glow rad="101600">
              <a:schemeClr val="accent1">
                <a:satMod val="175000"/>
                <a:alpha val="40000"/>
              </a:schemeClr>
            </a:glow>
            <a:softEdge rad="317500"/>
          </a:effectLst>
        </p:spPr>
        <p:txBody>
          <a:bodyPr>
            <a:normAutofit fontScale="55000" lnSpcReduction="20000"/>
          </a:bodyPr>
          <a:lstStyle/>
          <a:p>
            <a:r>
              <a:rPr lang="en-GB" sz="5800" dirty="0" smtClean="0">
                <a:solidFill>
                  <a:schemeClr val="accent2">
                    <a:lumMod val="50000"/>
                  </a:schemeClr>
                </a:solidFill>
              </a:rPr>
              <a:t>Children’s </a:t>
            </a:r>
            <a:r>
              <a:rPr lang="en-GB" sz="4000" dirty="0" smtClean="0"/>
              <a:t> </a:t>
            </a:r>
            <a:r>
              <a:rPr lang="en-GB" sz="6000" b="1" dirty="0" smtClean="0">
                <a:solidFill>
                  <a:srgbClr val="FF0000"/>
                </a:solidFill>
              </a:rPr>
              <a:t>P</a:t>
            </a:r>
            <a:r>
              <a:rPr lang="en-GB" sz="6000" b="1" dirty="0" smtClean="0">
                <a:solidFill>
                  <a:srgbClr val="00B0F0"/>
                </a:solidFill>
              </a:rPr>
              <a:t>l</a:t>
            </a:r>
            <a:r>
              <a:rPr lang="en-GB" sz="6000" b="1" dirty="0" smtClean="0">
                <a:solidFill>
                  <a:srgbClr val="00B050"/>
                </a:solidFill>
              </a:rPr>
              <a:t>a</a:t>
            </a:r>
            <a:r>
              <a:rPr lang="en-GB" sz="6000" b="1" dirty="0" smtClean="0">
                <a:solidFill>
                  <a:srgbClr val="7030A0"/>
                </a:solidFill>
              </a:rPr>
              <a:t>y </a:t>
            </a:r>
            <a:r>
              <a:rPr lang="en-GB" sz="5800" dirty="0" smtClean="0">
                <a:solidFill>
                  <a:schemeClr val="accent2">
                    <a:lumMod val="50000"/>
                  </a:schemeClr>
                </a:solidFill>
              </a:rPr>
              <a:t>today</a:t>
            </a:r>
            <a:endParaRPr lang="en-GB" sz="5800" dirty="0" smtClean="0">
              <a:solidFill>
                <a:schemeClr val="accent2">
                  <a:lumMod val="50000"/>
                </a:schemeClr>
              </a:solidFill>
            </a:endParaRPr>
          </a:p>
          <a:p>
            <a:pPr algn="l">
              <a:buFont typeface="Arial" pitchFamily="34" charset="0"/>
              <a:buChar char="•"/>
            </a:pPr>
            <a:r>
              <a:rPr lang="en-GB" sz="5800" dirty="0" smtClean="0">
                <a:solidFill>
                  <a:schemeClr val="accent2">
                    <a:lumMod val="50000"/>
                  </a:schemeClr>
                </a:solidFill>
              </a:rPr>
              <a:t>Indoors</a:t>
            </a:r>
          </a:p>
          <a:p>
            <a:pPr algn="l">
              <a:buFont typeface="Arial" pitchFamily="34" charset="0"/>
              <a:buChar char="•"/>
            </a:pPr>
            <a:r>
              <a:rPr lang="en-GB" sz="5800" dirty="0" smtClean="0">
                <a:solidFill>
                  <a:schemeClr val="accent2">
                    <a:lumMod val="50000"/>
                  </a:schemeClr>
                </a:solidFill>
              </a:rPr>
              <a:t>Technology led</a:t>
            </a:r>
          </a:p>
          <a:p>
            <a:pPr algn="l">
              <a:buFont typeface="Arial" pitchFamily="34" charset="0"/>
              <a:buChar char="•"/>
            </a:pPr>
            <a:r>
              <a:rPr lang="en-GB" sz="5800" dirty="0" smtClean="0">
                <a:solidFill>
                  <a:schemeClr val="accent2">
                    <a:lumMod val="50000"/>
                  </a:schemeClr>
                </a:solidFill>
              </a:rPr>
              <a:t>Confined, controlled spaces</a:t>
            </a:r>
          </a:p>
          <a:p>
            <a:pPr algn="l">
              <a:buFont typeface="Arial" pitchFamily="34" charset="0"/>
              <a:buChar char="•"/>
            </a:pPr>
            <a:r>
              <a:rPr lang="en-GB" sz="5800" dirty="0" smtClean="0">
                <a:solidFill>
                  <a:schemeClr val="accent2">
                    <a:lumMod val="50000"/>
                  </a:schemeClr>
                </a:solidFill>
              </a:rPr>
              <a:t>Consumer led toy/console industry</a:t>
            </a:r>
          </a:p>
          <a:p>
            <a:pPr algn="l">
              <a:buFont typeface="Arial" pitchFamily="34" charset="0"/>
              <a:buChar char="•"/>
            </a:pPr>
            <a:r>
              <a:rPr lang="en-GB" sz="5800" dirty="0" smtClean="0">
                <a:solidFill>
                  <a:schemeClr val="accent2">
                    <a:lumMod val="50000"/>
                  </a:schemeClr>
                </a:solidFill>
              </a:rPr>
              <a:t> Restricted by fears about child abduction</a:t>
            </a:r>
          </a:p>
          <a:p>
            <a:pPr algn="l">
              <a:buFont typeface="Arial" pitchFamily="34" charset="0"/>
              <a:buChar char="•"/>
            </a:pPr>
            <a:r>
              <a:rPr lang="en-GB" sz="5800" dirty="0" smtClean="0">
                <a:solidFill>
                  <a:schemeClr val="accent2">
                    <a:lumMod val="50000"/>
                  </a:schemeClr>
                </a:solidFill>
              </a:rPr>
              <a:t>Evidence of children mugged for their trainers &amp; mobile phones</a:t>
            </a:r>
          </a:p>
          <a:p>
            <a:pPr algn="l">
              <a:buFont typeface="Arial" pitchFamily="34" charset="0"/>
              <a:buChar char="•"/>
            </a:pPr>
            <a:r>
              <a:rPr lang="en-GB" sz="5800" dirty="0" smtClean="0">
                <a:solidFill>
                  <a:schemeClr val="accent2">
                    <a:lumMod val="50000"/>
                  </a:schemeClr>
                </a:solidFill>
              </a:rPr>
              <a:t>Urban dominated environments</a:t>
            </a:r>
          </a:p>
          <a:p>
            <a:endParaRPr lang="en-GB" dirty="0"/>
          </a:p>
        </p:txBody>
      </p:sp>
      <p:pic>
        <p:nvPicPr>
          <p:cNvPr id="6" name="Picture 6" descr="http://1.bp.blogspot.com/-_qYIVRakvrA/T94XDWu7ZDI/AAAAAAAADpo/swQBuf-Sxd8/s1600/children+running+into+woods.jpg">
            <a:hlinkClick r:id="rId3"/>
          </p:cNvPr>
          <p:cNvPicPr>
            <a:picLocks noChangeAspect="1" noChangeArrowheads="1"/>
          </p:cNvPicPr>
          <p:nvPr/>
        </p:nvPicPr>
        <p:blipFill>
          <a:blip r:embed="rId4" cstate="print"/>
          <a:srcRect/>
          <a:stretch>
            <a:fillRect/>
          </a:stretch>
        </p:blipFill>
        <p:spPr bwMode="auto">
          <a:xfrm>
            <a:off x="1" y="-1"/>
            <a:ext cx="9143999" cy="1377387"/>
          </a:xfrm>
          <a:prstGeom prst="rect">
            <a:avLst/>
          </a:prstGeom>
          <a:noFill/>
          <a:effectLst>
            <a:glow rad="101600">
              <a:schemeClr val="accent1">
                <a:satMod val="175000"/>
                <a:alpha val="40000"/>
              </a:schemeClr>
            </a:glow>
            <a:softEdge rad="127000"/>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ADVENTURE TRAINING LOGO amended"/>
          <p:cNvPicPr>
            <a:picLocks noChangeAspect="1" noChangeArrowheads="1"/>
          </p:cNvPicPr>
          <p:nvPr/>
        </p:nvPicPr>
        <p:blipFill>
          <a:blip r:embed="rId2" cstate="print"/>
          <a:srcRect/>
          <a:stretch>
            <a:fillRect/>
          </a:stretch>
        </p:blipFill>
        <p:spPr bwMode="auto">
          <a:xfrm>
            <a:off x="7328773" y="5746739"/>
            <a:ext cx="1579738" cy="865909"/>
          </a:xfrm>
          <a:prstGeom prst="rect">
            <a:avLst/>
          </a:prstGeom>
          <a:noFill/>
          <a:ln w="9525">
            <a:noFill/>
            <a:miter lim="800000"/>
            <a:headEnd/>
            <a:tailEnd/>
          </a:ln>
          <a:effectLst>
            <a:glow rad="139700">
              <a:schemeClr val="accent1">
                <a:satMod val="175000"/>
                <a:alpha val="40000"/>
              </a:schemeClr>
            </a:glow>
            <a:softEdge rad="31750"/>
          </a:effectLst>
        </p:spPr>
      </p:pic>
      <p:sp>
        <p:nvSpPr>
          <p:cNvPr id="2" name="Title 1"/>
          <p:cNvSpPr>
            <a:spLocks noGrp="1"/>
          </p:cNvSpPr>
          <p:nvPr>
            <p:ph type="ctrTitle"/>
          </p:nvPr>
        </p:nvSpPr>
        <p:spPr>
          <a:xfrm>
            <a:off x="1" y="532435"/>
            <a:ext cx="4904508" cy="844952"/>
          </a:xfrm>
        </p:spPr>
        <p:txBody>
          <a:bodyPr>
            <a:normAutofit fontScale="90000"/>
          </a:bodyPr>
          <a:lstStyle/>
          <a:p>
            <a:pPr algn="l"/>
            <a:r>
              <a:rPr lang="en-GB" sz="3600" dirty="0" smtClean="0"/>
              <a:t/>
            </a:r>
            <a:br>
              <a:rPr lang="en-GB" sz="3600" dirty="0" smtClean="0"/>
            </a:br>
            <a:r>
              <a:rPr lang="en-GB" sz="3600" dirty="0" smtClean="0"/>
              <a:t/>
            </a:r>
            <a:br>
              <a:rPr lang="en-GB" sz="3600" dirty="0" smtClean="0"/>
            </a:br>
            <a:r>
              <a:rPr lang="en-GB" sz="3600" dirty="0" smtClean="0">
                <a:solidFill>
                  <a:schemeClr val="accent2">
                    <a:lumMod val="50000"/>
                  </a:schemeClr>
                </a:solidFill>
              </a:rPr>
              <a:t>Forest School </a:t>
            </a:r>
            <a:endParaRPr lang="en-GB" sz="3600" dirty="0">
              <a:solidFill>
                <a:schemeClr val="accent2">
                  <a:lumMod val="50000"/>
                </a:schemeClr>
              </a:solidFill>
            </a:endParaRPr>
          </a:p>
        </p:txBody>
      </p:sp>
      <p:sp>
        <p:nvSpPr>
          <p:cNvPr id="3" name="Subtitle 2"/>
          <p:cNvSpPr>
            <a:spLocks noGrp="1"/>
          </p:cNvSpPr>
          <p:nvPr>
            <p:ph type="subTitle" idx="1"/>
          </p:nvPr>
        </p:nvSpPr>
        <p:spPr>
          <a:xfrm>
            <a:off x="682906" y="1377387"/>
            <a:ext cx="7998107" cy="3588152"/>
          </a:xfrm>
          <a:noFill/>
          <a:effectLst>
            <a:glow rad="101600">
              <a:schemeClr val="accent1">
                <a:satMod val="175000"/>
                <a:alpha val="40000"/>
              </a:schemeClr>
            </a:glow>
            <a:softEdge rad="317500"/>
          </a:effectLst>
        </p:spPr>
        <p:txBody>
          <a:bodyPr/>
          <a:lstStyle/>
          <a:p>
            <a:endParaRPr lang="en-GB" dirty="0" smtClean="0"/>
          </a:p>
          <a:p>
            <a:endParaRPr lang="en-GB" dirty="0" smtClean="0"/>
          </a:p>
          <a:p>
            <a:pPr algn="l"/>
            <a:r>
              <a:rPr lang="en-GB" dirty="0" smtClean="0">
                <a:solidFill>
                  <a:schemeClr val="accent2">
                    <a:lumMod val="50000"/>
                  </a:schemeClr>
                </a:solidFill>
              </a:rPr>
              <a:t>‘Sadly parents seldom do much to widen their young children’s horizons.’</a:t>
            </a:r>
          </a:p>
          <a:p>
            <a:r>
              <a:rPr lang="en-GB" dirty="0" smtClean="0">
                <a:solidFill>
                  <a:schemeClr val="accent2">
                    <a:lumMod val="50000"/>
                  </a:schemeClr>
                </a:solidFill>
              </a:rPr>
              <a:t>					(Palmer, 2007)</a:t>
            </a:r>
            <a:endParaRPr lang="en-GB" dirty="0">
              <a:solidFill>
                <a:schemeClr val="accent2">
                  <a:lumMod val="50000"/>
                </a:schemeClr>
              </a:solidFill>
            </a:endParaRPr>
          </a:p>
        </p:txBody>
      </p:sp>
      <p:pic>
        <p:nvPicPr>
          <p:cNvPr id="6" name="Picture 6" descr="http://1.bp.blogspot.com/-_qYIVRakvrA/T94XDWu7ZDI/AAAAAAAADpo/swQBuf-Sxd8/s1600/children+running+into+woods.jpg">
            <a:hlinkClick r:id="rId3"/>
          </p:cNvPr>
          <p:cNvPicPr>
            <a:picLocks noChangeAspect="1" noChangeArrowheads="1"/>
          </p:cNvPicPr>
          <p:nvPr/>
        </p:nvPicPr>
        <p:blipFill>
          <a:blip r:embed="rId4" cstate="print"/>
          <a:srcRect/>
          <a:stretch>
            <a:fillRect/>
          </a:stretch>
        </p:blipFill>
        <p:spPr bwMode="auto">
          <a:xfrm>
            <a:off x="1" y="-1"/>
            <a:ext cx="9143999" cy="1377387"/>
          </a:xfrm>
          <a:prstGeom prst="rect">
            <a:avLst/>
          </a:prstGeom>
          <a:noFill/>
          <a:effectLst>
            <a:glow rad="101600">
              <a:schemeClr val="accent1">
                <a:satMod val="175000"/>
                <a:alpha val="40000"/>
              </a:schemeClr>
            </a:glow>
            <a:softEdge rad="127000"/>
          </a:effectLst>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ADVENTURE TRAINING LOGO amended"/>
          <p:cNvPicPr>
            <a:picLocks noChangeAspect="1" noChangeArrowheads="1"/>
          </p:cNvPicPr>
          <p:nvPr/>
        </p:nvPicPr>
        <p:blipFill>
          <a:blip r:embed="rId2" cstate="print"/>
          <a:srcRect/>
          <a:stretch>
            <a:fillRect/>
          </a:stretch>
        </p:blipFill>
        <p:spPr bwMode="auto">
          <a:xfrm>
            <a:off x="7328773" y="5746739"/>
            <a:ext cx="1579738" cy="865909"/>
          </a:xfrm>
          <a:prstGeom prst="rect">
            <a:avLst/>
          </a:prstGeom>
          <a:noFill/>
          <a:ln w="9525">
            <a:noFill/>
            <a:miter lim="800000"/>
            <a:headEnd/>
            <a:tailEnd/>
          </a:ln>
          <a:effectLst>
            <a:glow rad="139700">
              <a:schemeClr val="accent1">
                <a:satMod val="175000"/>
                <a:alpha val="40000"/>
              </a:schemeClr>
            </a:glow>
            <a:softEdge rad="31750"/>
          </a:effectLst>
        </p:spPr>
      </p:pic>
      <p:sp>
        <p:nvSpPr>
          <p:cNvPr id="2" name="Title 1"/>
          <p:cNvSpPr>
            <a:spLocks noGrp="1"/>
          </p:cNvSpPr>
          <p:nvPr>
            <p:ph type="ctrTitle"/>
          </p:nvPr>
        </p:nvSpPr>
        <p:spPr>
          <a:xfrm>
            <a:off x="1" y="532435"/>
            <a:ext cx="4904508" cy="844952"/>
          </a:xfrm>
        </p:spPr>
        <p:txBody>
          <a:bodyPr>
            <a:normAutofit fontScale="90000"/>
          </a:bodyPr>
          <a:lstStyle/>
          <a:p>
            <a:pPr algn="l"/>
            <a:r>
              <a:rPr lang="en-GB" sz="3600" dirty="0" smtClean="0"/>
              <a:t/>
            </a:r>
            <a:br>
              <a:rPr lang="en-GB" sz="3600" dirty="0" smtClean="0"/>
            </a:br>
            <a:r>
              <a:rPr lang="en-GB" sz="3600" dirty="0" smtClean="0"/>
              <a:t/>
            </a:r>
            <a:br>
              <a:rPr lang="en-GB" sz="3600" dirty="0" smtClean="0"/>
            </a:br>
            <a:r>
              <a:rPr lang="en-GB" sz="3600" dirty="0" smtClean="0">
                <a:solidFill>
                  <a:schemeClr val="accent2">
                    <a:lumMod val="50000"/>
                  </a:schemeClr>
                </a:solidFill>
              </a:rPr>
              <a:t>Forest School </a:t>
            </a:r>
            <a:endParaRPr lang="en-GB" sz="3600" dirty="0">
              <a:solidFill>
                <a:schemeClr val="accent2">
                  <a:lumMod val="50000"/>
                </a:schemeClr>
              </a:solidFill>
            </a:endParaRPr>
          </a:p>
        </p:txBody>
      </p:sp>
      <p:sp>
        <p:nvSpPr>
          <p:cNvPr id="3" name="Subtitle 2"/>
          <p:cNvSpPr>
            <a:spLocks noGrp="1"/>
          </p:cNvSpPr>
          <p:nvPr>
            <p:ph type="subTitle" idx="1"/>
          </p:nvPr>
        </p:nvSpPr>
        <p:spPr>
          <a:xfrm>
            <a:off x="209862" y="1377387"/>
            <a:ext cx="8934138" cy="4369352"/>
          </a:xfrm>
          <a:noFill/>
          <a:effectLst>
            <a:glow rad="101600">
              <a:schemeClr val="accent1">
                <a:satMod val="175000"/>
                <a:alpha val="40000"/>
              </a:schemeClr>
            </a:glow>
            <a:softEdge rad="317500"/>
          </a:effectLst>
        </p:spPr>
        <p:txBody>
          <a:bodyPr>
            <a:normAutofit/>
          </a:bodyPr>
          <a:lstStyle/>
          <a:p>
            <a:r>
              <a:rPr lang="en-GB" dirty="0" smtClean="0"/>
              <a:t> </a:t>
            </a:r>
            <a:r>
              <a:rPr lang="en-GB" b="1" dirty="0" smtClean="0">
                <a:solidFill>
                  <a:srgbClr val="FF0000"/>
                </a:solidFill>
              </a:rPr>
              <a:t>P</a:t>
            </a:r>
            <a:r>
              <a:rPr lang="en-GB" b="1" dirty="0" smtClean="0">
                <a:solidFill>
                  <a:srgbClr val="00B0F0"/>
                </a:solidFill>
              </a:rPr>
              <a:t>l</a:t>
            </a:r>
            <a:r>
              <a:rPr lang="en-GB" b="1" dirty="0" smtClean="0">
                <a:solidFill>
                  <a:srgbClr val="00B050"/>
                </a:solidFill>
              </a:rPr>
              <a:t>a</a:t>
            </a:r>
            <a:r>
              <a:rPr lang="en-GB" b="1" dirty="0" smtClean="0">
                <a:solidFill>
                  <a:srgbClr val="7030A0"/>
                </a:solidFill>
              </a:rPr>
              <a:t>y</a:t>
            </a:r>
          </a:p>
          <a:p>
            <a:r>
              <a:rPr lang="en-GB" dirty="0" smtClean="0">
                <a:solidFill>
                  <a:schemeClr val="accent2">
                    <a:lumMod val="50000"/>
                  </a:schemeClr>
                </a:solidFill>
              </a:rPr>
              <a:t>Natural </a:t>
            </a:r>
            <a:r>
              <a:rPr lang="en-GB" dirty="0" smtClean="0">
                <a:solidFill>
                  <a:schemeClr val="accent2">
                    <a:lumMod val="50000"/>
                  </a:schemeClr>
                </a:solidFill>
              </a:rPr>
              <a:t>England Research </a:t>
            </a:r>
            <a:r>
              <a:rPr lang="en-GB" dirty="0" smtClean="0">
                <a:solidFill>
                  <a:schemeClr val="accent2">
                    <a:lumMod val="50000"/>
                  </a:schemeClr>
                </a:solidFill>
              </a:rPr>
              <a:t>2009</a:t>
            </a:r>
            <a:endParaRPr lang="en-GB" dirty="0" smtClean="0">
              <a:solidFill>
                <a:schemeClr val="accent2">
                  <a:lumMod val="50000"/>
                </a:schemeClr>
              </a:solidFill>
            </a:endParaRPr>
          </a:p>
          <a:p>
            <a:pPr algn="l">
              <a:buFont typeface="Arial" pitchFamily="34" charset="0"/>
              <a:buChar char="•"/>
            </a:pPr>
            <a:r>
              <a:rPr lang="en-GB" sz="2800" dirty="0" smtClean="0">
                <a:solidFill>
                  <a:schemeClr val="accent2">
                    <a:lumMod val="50000"/>
                  </a:schemeClr>
                </a:solidFill>
              </a:rPr>
              <a:t>Less than 10% of children play in natural outdoor spaces</a:t>
            </a:r>
          </a:p>
          <a:p>
            <a:pPr algn="l">
              <a:buFont typeface="Arial" pitchFamily="34" charset="0"/>
              <a:buChar char="•"/>
            </a:pPr>
            <a:r>
              <a:rPr lang="en-GB" sz="2800" dirty="0" smtClean="0">
                <a:solidFill>
                  <a:schemeClr val="accent2">
                    <a:lumMod val="50000"/>
                  </a:schemeClr>
                </a:solidFill>
              </a:rPr>
              <a:t>Compared to 40 % of adults (when they were young)</a:t>
            </a:r>
          </a:p>
          <a:p>
            <a:pPr algn="l">
              <a:buFont typeface="Arial" pitchFamily="34" charset="0"/>
              <a:buChar char="•"/>
            </a:pPr>
            <a:r>
              <a:rPr lang="en-GB" sz="2800" dirty="0" smtClean="0">
                <a:solidFill>
                  <a:schemeClr val="accent2">
                    <a:lumMod val="50000"/>
                  </a:schemeClr>
                </a:solidFill>
              </a:rPr>
              <a:t>81 % of children said they would like more freedom to play outside</a:t>
            </a:r>
          </a:p>
          <a:p>
            <a:pPr algn="l">
              <a:buFont typeface="Arial" pitchFamily="34" charset="0"/>
              <a:buChar char="•"/>
            </a:pPr>
            <a:r>
              <a:rPr lang="en-GB" sz="2800" dirty="0" smtClean="0">
                <a:solidFill>
                  <a:schemeClr val="accent2">
                    <a:lumMod val="50000"/>
                  </a:schemeClr>
                </a:solidFill>
              </a:rPr>
              <a:t>50 % would like to play outside but weren’t allowed</a:t>
            </a:r>
          </a:p>
          <a:p>
            <a:pPr algn="l">
              <a:buFont typeface="Arial" pitchFamily="34" charset="0"/>
              <a:buChar char="•"/>
            </a:pPr>
            <a:r>
              <a:rPr lang="en-GB" sz="2800" dirty="0" smtClean="0">
                <a:solidFill>
                  <a:schemeClr val="accent2">
                    <a:lumMod val="50000"/>
                  </a:schemeClr>
                </a:solidFill>
              </a:rPr>
              <a:t>25 % of children were worried about playing outside</a:t>
            </a:r>
          </a:p>
          <a:p>
            <a:endParaRPr lang="en-GB" dirty="0"/>
          </a:p>
        </p:txBody>
      </p:sp>
      <p:pic>
        <p:nvPicPr>
          <p:cNvPr id="6" name="Picture 6" descr="http://1.bp.blogspot.com/-_qYIVRakvrA/T94XDWu7ZDI/AAAAAAAADpo/swQBuf-Sxd8/s1600/children+running+into+woods.jpg">
            <a:hlinkClick r:id="rId3"/>
          </p:cNvPr>
          <p:cNvPicPr>
            <a:picLocks noChangeAspect="1" noChangeArrowheads="1"/>
          </p:cNvPicPr>
          <p:nvPr/>
        </p:nvPicPr>
        <p:blipFill>
          <a:blip r:embed="rId4" cstate="print"/>
          <a:srcRect/>
          <a:stretch>
            <a:fillRect/>
          </a:stretch>
        </p:blipFill>
        <p:spPr bwMode="auto">
          <a:xfrm>
            <a:off x="1" y="-1"/>
            <a:ext cx="9143999" cy="1377387"/>
          </a:xfrm>
          <a:prstGeom prst="rect">
            <a:avLst/>
          </a:prstGeom>
          <a:noFill/>
          <a:effectLst>
            <a:glow rad="101600">
              <a:schemeClr val="accent1">
                <a:satMod val="175000"/>
                <a:alpha val="40000"/>
              </a:schemeClr>
            </a:glow>
            <a:softEdge rad="127000"/>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ADVENTURE TRAINING LOGO amended"/>
          <p:cNvPicPr>
            <a:picLocks noChangeAspect="1" noChangeArrowheads="1"/>
          </p:cNvPicPr>
          <p:nvPr/>
        </p:nvPicPr>
        <p:blipFill>
          <a:blip r:embed="rId2" cstate="print"/>
          <a:srcRect/>
          <a:stretch>
            <a:fillRect/>
          </a:stretch>
        </p:blipFill>
        <p:spPr bwMode="auto">
          <a:xfrm>
            <a:off x="7328773" y="5746739"/>
            <a:ext cx="1579738" cy="865909"/>
          </a:xfrm>
          <a:prstGeom prst="rect">
            <a:avLst/>
          </a:prstGeom>
          <a:noFill/>
          <a:ln w="9525">
            <a:noFill/>
            <a:miter lim="800000"/>
            <a:headEnd/>
            <a:tailEnd/>
          </a:ln>
          <a:effectLst>
            <a:glow rad="139700">
              <a:schemeClr val="accent1">
                <a:satMod val="175000"/>
                <a:alpha val="40000"/>
              </a:schemeClr>
            </a:glow>
            <a:softEdge rad="31750"/>
          </a:effectLst>
        </p:spPr>
      </p:pic>
      <p:sp>
        <p:nvSpPr>
          <p:cNvPr id="2" name="Title 1"/>
          <p:cNvSpPr>
            <a:spLocks noGrp="1"/>
          </p:cNvSpPr>
          <p:nvPr>
            <p:ph type="ctrTitle"/>
          </p:nvPr>
        </p:nvSpPr>
        <p:spPr>
          <a:xfrm>
            <a:off x="1" y="532435"/>
            <a:ext cx="4904508" cy="844952"/>
          </a:xfrm>
        </p:spPr>
        <p:txBody>
          <a:bodyPr>
            <a:normAutofit fontScale="90000"/>
          </a:bodyPr>
          <a:lstStyle/>
          <a:p>
            <a:pPr algn="l"/>
            <a:r>
              <a:rPr lang="en-GB" sz="3600" dirty="0" smtClean="0"/>
              <a:t/>
            </a:r>
            <a:br>
              <a:rPr lang="en-GB" sz="3600" dirty="0" smtClean="0"/>
            </a:br>
            <a:r>
              <a:rPr lang="en-GB" sz="3600" dirty="0" smtClean="0"/>
              <a:t/>
            </a:r>
            <a:br>
              <a:rPr lang="en-GB" sz="3600" dirty="0" smtClean="0"/>
            </a:br>
            <a:r>
              <a:rPr lang="en-GB" sz="3600" dirty="0" smtClean="0">
                <a:solidFill>
                  <a:schemeClr val="accent2">
                    <a:lumMod val="50000"/>
                  </a:schemeClr>
                </a:solidFill>
              </a:rPr>
              <a:t>Forest School </a:t>
            </a:r>
            <a:endParaRPr lang="en-GB" sz="3600" dirty="0">
              <a:solidFill>
                <a:schemeClr val="accent2">
                  <a:lumMod val="50000"/>
                </a:schemeClr>
              </a:solidFill>
            </a:endParaRPr>
          </a:p>
        </p:txBody>
      </p:sp>
      <p:sp>
        <p:nvSpPr>
          <p:cNvPr id="3" name="Subtitle 2"/>
          <p:cNvSpPr>
            <a:spLocks noGrp="1"/>
          </p:cNvSpPr>
          <p:nvPr>
            <p:ph type="subTitle" idx="1"/>
          </p:nvPr>
        </p:nvSpPr>
        <p:spPr>
          <a:xfrm>
            <a:off x="682906" y="1377387"/>
            <a:ext cx="7998107" cy="3588152"/>
          </a:xfrm>
          <a:noFill/>
          <a:effectLst>
            <a:glow rad="101600">
              <a:schemeClr val="accent1">
                <a:satMod val="175000"/>
                <a:alpha val="40000"/>
              </a:schemeClr>
            </a:glow>
            <a:softEdge rad="317500"/>
          </a:effectLst>
        </p:spPr>
        <p:txBody>
          <a:bodyPr/>
          <a:lstStyle/>
          <a:p>
            <a:endParaRPr lang="en-GB" dirty="0" smtClean="0">
              <a:solidFill>
                <a:schemeClr val="accent2">
                  <a:lumMod val="50000"/>
                </a:schemeClr>
              </a:solidFill>
            </a:endParaRPr>
          </a:p>
          <a:p>
            <a:endParaRPr lang="en-GB" dirty="0" smtClean="0">
              <a:solidFill>
                <a:schemeClr val="accent2">
                  <a:lumMod val="50000"/>
                </a:schemeClr>
              </a:solidFill>
            </a:endParaRPr>
          </a:p>
          <a:p>
            <a:pPr algn="l"/>
            <a:r>
              <a:rPr lang="en-GB" dirty="0" smtClean="0">
                <a:solidFill>
                  <a:schemeClr val="accent2">
                    <a:lumMod val="50000"/>
                  </a:schemeClr>
                </a:solidFill>
              </a:rPr>
              <a:t>‘I like to play indoors because that’s where all the electrical outlets are.’ </a:t>
            </a:r>
          </a:p>
          <a:p>
            <a:r>
              <a:rPr lang="en-GB" dirty="0" smtClean="0">
                <a:solidFill>
                  <a:schemeClr val="accent2">
                    <a:lumMod val="50000"/>
                  </a:schemeClr>
                </a:solidFill>
              </a:rPr>
              <a:t>(Anonymous child)</a:t>
            </a:r>
          </a:p>
          <a:p>
            <a:endParaRPr lang="en-GB" dirty="0" smtClean="0"/>
          </a:p>
          <a:p>
            <a:endParaRPr lang="en-GB" dirty="0"/>
          </a:p>
        </p:txBody>
      </p:sp>
      <p:pic>
        <p:nvPicPr>
          <p:cNvPr id="6" name="Picture 6" descr="http://1.bp.blogspot.com/-_qYIVRakvrA/T94XDWu7ZDI/AAAAAAAADpo/swQBuf-Sxd8/s1600/children+running+into+woods.jpg">
            <a:hlinkClick r:id="rId3"/>
          </p:cNvPr>
          <p:cNvPicPr>
            <a:picLocks noChangeAspect="1" noChangeArrowheads="1"/>
          </p:cNvPicPr>
          <p:nvPr/>
        </p:nvPicPr>
        <p:blipFill>
          <a:blip r:embed="rId4" cstate="print"/>
          <a:srcRect/>
          <a:stretch>
            <a:fillRect/>
          </a:stretch>
        </p:blipFill>
        <p:spPr bwMode="auto">
          <a:xfrm>
            <a:off x="1" y="-1"/>
            <a:ext cx="9143999" cy="1377387"/>
          </a:xfrm>
          <a:prstGeom prst="rect">
            <a:avLst/>
          </a:prstGeom>
          <a:noFill/>
          <a:effectLst>
            <a:glow rad="101600">
              <a:schemeClr val="accent1">
                <a:satMod val="175000"/>
                <a:alpha val="40000"/>
              </a:schemeClr>
            </a:glow>
            <a:softEdge rad="127000"/>
          </a:effectLst>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ADVENTURE TRAINING LOGO amended"/>
          <p:cNvPicPr>
            <a:picLocks noChangeAspect="1" noChangeArrowheads="1"/>
          </p:cNvPicPr>
          <p:nvPr/>
        </p:nvPicPr>
        <p:blipFill>
          <a:blip r:embed="rId2" cstate="print"/>
          <a:srcRect/>
          <a:stretch>
            <a:fillRect/>
          </a:stretch>
        </p:blipFill>
        <p:spPr bwMode="auto">
          <a:xfrm>
            <a:off x="7328773" y="5746739"/>
            <a:ext cx="1579738" cy="865909"/>
          </a:xfrm>
          <a:prstGeom prst="rect">
            <a:avLst/>
          </a:prstGeom>
          <a:noFill/>
          <a:ln w="9525">
            <a:noFill/>
            <a:miter lim="800000"/>
            <a:headEnd/>
            <a:tailEnd/>
          </a:ln>
          <a:effectLst>
            <a:glow rad="139700">
              <a:schemeClr val="accent1">
                <a:satMod val="175000"/>
                <a:alpha val="40000"/>
              </a:schemeClr>
            </a:glow>
            <a:softEdge rad="31750"/>
          </a:effectLst>
        </p:spPr>
      </p:pic>
      <p:sp>
        <p:nvSpPr>
          <p:cNvPr id="2" name="Title 1"/>
          <p:cNvSpPr>
            <a:spLocks noGrp="1"/>
          </p:cNvSpPr>
          <p:nvPr>
            <p:ph type="ctrTitle"/>
          </p:nvPr>
        </p:nvSpPr>
        <p:spPr>
          <a:xfrm>
            <a:off x="1" y="532435"/>
            <a:ext cx="4904508" cy="844952"/>
          </a:xfrm>
        </p:spPr>
        <p:txBody>
          <a:bodyPr>
            <a:normAutofit fontScale="90000"/>
          </a:bodyPr>
          <a:lstStyle/>
          <a:p>
            <a:pPr algn="l"/>
            <a:r>
              <a:rPr lang="en-GB" sz="3600" dirty="0" smtClean="0"/>
              <a:t/>
            </a:r>
            <a:br>
              <a:rPr lang="en-GB" sz="3600" dirty="0" smtClean="0"/>
            </a:br>
            <a:r>
              <a:rPr lang="en-GB" sz="3600" dirty="0" smtClean="0"/>
              <a:t/>
            </a:r>
            <a:br>
              <a:rPr lang="en-GB" sz="3600" dirty="0" smtClean="0"/>
            </a:br>
            <a:r>
              <a:rPr lang="en-GB" sz="3600" dirty="0" smtClean="0">
                <a:solidFill>
                  <a:schemeClr val="accent2">
                    <a:lumMod val="50000"/>
                  </a:schemeClr>
                </a:solidFill>
              </a:rPr>
              <a:t>Forest School </a:t>
            </a:r>
            <a:endParaRPr lang="en-GB" sz="3600" dirty="0">
              <a:solidFill>
                <a:schemeClr val="accent2">
                  <a:lumMod val="50000"/>
                </a:schemeClr>
              </a:solidFill>
            </a:endParaRPr>
          </a:p>
        </p:txBody>
      </p:sp>
      <p:sp>
        <p:nvSpPr>
          <p:cNvPr id="3" name="Subtitle 2"/>
          <p:cNvSpPr>
            <a:spLocks noGrp="1"/>
          </p:cNvSpPr>
          <p:nvPr>
            <p:ph type="subTitle" idx="1"/>
          </p:nvPr>
        </p:nvSpPr>
        <p:spPr>
          <a:xfrm>
            <a:off x="682906" y="1377386"/>
            <a:ext cx="7998107" cy="4873511"/>
          </a:xfrm>
          <a:noFill/>
          <a:effectLst>
            <a:glow rad="101600">
              <a:schemeClr val="accent1">
                <a:satMod val="175000"/>
                <a:alpha val="40000"/>
              </a:schemeClr>
            </a:glow>
            <a:softEdge rad="317500"/>
          </a:effectLst>
        </p:spPr>
        <p:txBody>
          <a:bodyPr>
            <a:normAutofit fontScale="92500" lnSpcReduction="10000"/>
          </a:bodyPr>
          <a:lstStyle/>
          <a:p>
            <a:pPr algn="l"/>
            <a:endParaRPr lang="en-GB" sz="4000" dirty="0" smtClean="0">
              <a:solidFill>
                <a:schemeClr val="accent2">
                  <a:lumMod val="50000"/>
                </a:schemeClr>
              </a:solidFill>
            </a:endParaRPr>
          </a:p>
          <a:p>
            <a:pPr algn="l"/>
            <a:r>
              <a:rPr lang="en-GB" sz="4000" dirty="0" smtClean="0">
                <a:solidFill>
                  <a:schemeClr val="accent2">
                    <a:lumMod val="50000"/>
                  </a:schemeClr>
                </a:solidFill>
              </a:rPr>
              <a:t>We need to be sensitive to the needs and insecurities of children, parents and colleagues. </a:t>
            </a:r>
          </a:p>
          <a:p>
            <a:pPr algn="l"/>
            <a:r>
              <a:rPr lang="en-GB" sz="4000" dirty="0" smtClean="0">
                <a:solidFill>
                  <a:schemeClr val="accent2">
                    <a:lumMod val="50000"/>
                  </a:schemeClr>
                </a:solidFill>
              </a:rPr>
              <a:t>They need to be gradually teased out of their comfort zone.</a:t>
            </a:r>
          </a:p>
          <a:p>
            <a:pPr algn="l"/>
            <a:r>
              <a:rPr lang="en-GB" sz="4000" dirty="0" smtClean="0">
                <a:solidFill>
                  <a:schemeClr val="accent2">
                    <a:lumMod val="50000"/>
                  </a:schemeClr>
                </a:solidFill>
              </a:rPr>
              <a:t>It is those that dread Forest School who need it the most.</a:t>
            </a:r>
            <a:endParaRPr lang="en-GB" sz="4000" dirty="0">
              <a:solidFill>
                <a:schemeClr val="accent2">
                  <a:lumMod val="50000"/>
                </a:schemeClr>
              </a:solidFill>
            </a:endParaRPr>
          </a:p>
        </p:txBody>
      </p:sp>
      <p:pic>
        <p:nvPicPr>
          <p:cNvPr id="6" name="Picture 6" descr="http://1.bp.blogspot.com/-_qYIVRakvrA/T94XDWu7ZDI/AAAAAAAADpo/swQBuf-Sxd8/s1600/children+running+into+woods.jpg">
            <a:hlinkClick r:id="rId3"/>
          </p:cNvPr>
          <p:cNvPicPr>
            <a:picLocks noChangeAspect="1" noChangeArrowheads="1"/>
          </p:cNvPicPr>
          <p:nvPr/>
        </p:nvPicPr>
        <p:blipFill>
          <a:blip r:embed="rId4" cstate="print"/>
          <a:srcRect/>
          <a:stretch>
            <a:fillRect/>
          </a:stretch>
        </p:blipFill>
        <p:spPr bwMode="auto">
          <a:xfrm>
            <a:off x="1" y="-1"/>
            <a:ext cx="9143999" cy="1377387"/>
          </a:xfrm>
          <a:prstGeom prst="rect">
            <a:avLst/>
          </a:prstGeom>
          <a:noFill/>
          <a:effectLst>
            <a:glow rad="101600">
              <a:schemeClr val="accent1">
                <a:satMod val="175000"/>
                <a:alpha val="40000"/>
              </a:schemeClr>
            </a:glow>
            <a:softEdge rad="127000"/>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ADVENTURE TRAINING LOGO amended"/>
          <p:cNvPicPr>
            <a:picLocks noChangeAspect="1" noChangeArrowheads="1"/>
          </p:cNvPicPr>
          <p:nvPr/>
        </p:nvPicPr>
        <p:blipFill>
          <a:blip r:embed="rId2" cstate="print"/>
          <a:srcRect/>
          <a:stretch>
            <a:fillRect/>
          </a:stretch>
        </p:blipFill>
        <p:spPr bwMode="auto">
          <a:xfrm>
            <a:off x="7328773" y="5746739"/>
            <a:ext cx="1579738" cy="865909"/>
          </a:xfrm>
          <a:prstGeom prst="rect">
            <a:avLst/>
          </a:prstGeom>
          <a:noFill/>
          <a:ln w="9525">
            <a:noFill/>
            <a:miter lim="800000"/>
            <a:headEnd/>
            <a:tailEnd/>
          </a:ln>
          <a:effectLst>
            <a:glow rad="139700">
              <a:schemeClr val="accent1">
                <a:satMod val="175000"/>
                <a:alpha val="40000"/>
              </a:schemeClr>
            </a:glow>
            <a:softEdge rad="31750"/>
          </a:effectLst>
        </p:spPr>
      </p:pic>
      <p:sp>
        <p:nvSpPr>
          <p:cNvPr id="2" name="Title 1"/>
          <p:cNvSpPr>
            <a:spLocks noGrp="1"/>
          </p:cNvSpPr>
          <p:nvPr>
            <p:ph type="ctrTitle"/>
          </p:nvPr>
        </p:nvSpPr>
        <p:spPr>
          <a:xfrm>
            <a:off x="1" y="532435"/>
            <a:ext cx="4904508" cy="844952"/>
          </a:xfrm>
        </p:spPr>
        <p:txBody>
          <a:bodyPr>
            <a:normAutofit fontScale="90000"/>
          </a:bodyPr>
          <a:lstStyle/>
          <a:p>
            <a:pPr algn="l"/>
            <a:r>
              <a:rPr lang="en-GB" sz="3600" dirty="0" smtClean="0"/>
              <a:t/>
            </a:r>
            <a:br>
              <a:rPr lang="en-GB" sz="3600" dirty="0" smtClean="0"/>
            </a:br>
            <a:r>
              <a:rPr lang="en-GB" sz="3600" dirty="0" smtClean="0"/>
              <a:t/>
            </a:r>
            <a:br>
              <a:rPr lang="en-GB" sz="3600" dirty="0" smtClean="0"/>
            </a:br>
            <a:r>
              <a:rPr lang="en-GB" sz="3600" dirty="0" smtClean="0">
                <a:solidFill>
                  <a:schemeClr val="accent2">
                    <a:lumMod val="50000"/>
                  </a:schemeClr>
                </a:solidFill>
              </a:rPr>
              <a:t>Forest School </a:t>
            </a:r>
            <a:endParaRPr lang="en-GB" sz="3600" dirty="0">
              <a:solidFill>
                <a:schemeClr val="accent2">
                  <a:lumMod val="50000"/>
                </a:schemeClr>
              </a:solidFill>
            </a:endParaRPr>
          </a:p>
        </p:txBody>
      </p:sp>
      <p:sp>
        <p:nvSpPr>
          <p:cNvPr id="3" name="Subtitle 2"/>
          <p:cNvSpPr>
            <a:spLocks noGrp="1"/>
          </p:cNvSpPr>
          <p:nvPr>
            <p:ph type="subTitle" idx="1"/>
          </p:nvPr>
        </p:nvSpPr>
        <p:spPr>
          <a:xfrm>
            <a:off x="2" y="1377386"/>
            <a:ext cx="9143998" cy="5235261"/>
          </a:xfrm>
          <a:noFill/>
          <a:effectLst>
            <a:glow rad="101600">
              <a:schemeClr val="accent1">
                <a:satMod val="175000"/>
                <a:alpha val="40000"/>
              </a:schemeClr>
            </a:glow>
            <a:softEdge rad="317500"/>
          </a:effectLst>
        </p:spPr>
        <p:txBody>
          <a:bodyPr>
            <a:normAutofit fontScale="92500" lnSpcReduction="10000"/>
          </a:bodyPr>
          <a:lstStyle/>
          <a:p>
            <a:r>
              <a:rPr lang="en-GB" dirty="0" smtClean="0"/>
              <a:t> </a:t>
            </a:r>
            <a:r>
              <a:rPr lang="en-GB" b="1" dirty="0" smtClean="0">
                <a:solidFill>
                  <a:srgbClr val="FF0000"/>
                </a:solidFill>
              </a:rPr>
              <a:t>P</a:t>
            </a:r>
            <a:r>
              <a:rPr lang="en-GB" b="1" dirty="0" smtClean="0">
                <a:solidFill>
                  <a:srgbClr val="00B0F0"/>
                </a:solidFill>
              </a:rPr>
              <a:t>l</a:t>
            </a:r>
            <a:r>
              <a:rPr lang="en-GB" b="1" dirty="0" smtClean="0">
                <a:solidFill>
                  <a:srgbClr val="00B050"/>
                </a:solidFill>
              </a:rPr>
              <a:t>a</a:t>
            </a:r>
            <a:r>
              <a:rPr lang="en-GB" b="1" dirty="0" smtClean="0">
                <a:solidFill>
                  <a:srgbClr val="7030A0"/>
                </a:solidFill>
              </a:rPr>
              <a:t>y</a:t>
            </a:r>
          </a:p>
          <a:p>
            <a:pPr algn="l"/>
            <a:r>
              <a:rPr lang="en-GB" dirty="0" smtClean="0">
                <a:solidFill>
                  <a:schemeClr val="accent1">
                    <a:lumMod val="50000"/>
                  </a:schemeClr>
                </a:solidFill>
              </a:rPr>
              <a:t>Play </a:t>
            </a:r>
            <a:r>
              <a:rPr lang="en-GB" dirty="0" smtClean="0">
                <a:solidFill>
                  <a:schemeClr val="accent1">
                    <a:lumMod val="50000"/>
                  </a:schemeClr>
                </a:solidFill>
              </a:rPr>
              <a:t>is freely chosen by the player</a:t>
            </a:r>
          </a:p>
          <a:p>
            <a:pPr algn="l"/>
            <a:r>
              <a:rPr lang="en-GB" dirty="0" smtClean="0">
                <a:solidFill>
                  <a:schemeClr val="accent1">
                    <a:lumMod val="50000"/>
                  </a:schemeClr>
                </a:solidFill>
              </a:rPr>
              <a:t>Play is personally directed, the manner of playing is decided by the child</a:t>
            </a:r>
          </a:p>
          <a:p>
            <a:pPr algn="l"/>
            <a:r>
              <a:rPr lang="en-GB" dirty="0" smtClean="0">
                <a:solidFill>
                  <a:schemeClr val="accent1">
                    <a:lumMod val="50000"/>
                  </a:schemeClr>
                </a:solidFill>
              </a:rPr>
              <a:t>Play is engaged in for it’s own sake, the impulse comes from within – the child must find the activity satisfying and derive pleasure from it, this may cause conflict with adult ideas.</a:t>
            </a:r>
          </a:p>
          <a:p>
            <a:pPr algn="l"/>
            <a:r>
              <a:rPr lang="en-GB" dirty="0" smtClean="0">
                <a:solidFill>
                  <a:schemeClr val="accent1">
                    <a:lumMod val="50000"/>
                  </a:schemeClr>
                </a:solidFill>
              </a:rPr>
              <a:t>The best we can do is to create a playful environment for children and understand that play will start and stop of its own accord. 				(Perry Else 2009)</a:t>
            </a:r>
          </a:p>
        </p:txBody>
      </p:sp>
      <p:pic>
        <p:nvPicPr>
          <p:cNvPr id="6" name="Picture 6" descr="http://1.bp.blogspot.com/-_qYIVRakvrA/T94XDWu7ZDI/AAAAAAAADpo/swQBuf-Sxd8/s1600/children+running+into+woods.jpg">
            <a:hlinkClick r:id="rId3"/>
          </p:cNvPr>
          <p:cNvPicPr>
            <a:picLocks noChangeAspect="1" noChangeArrowheads="1"/>
          </p:cNvPicPr>
          <p:nvPr/>
        </p:nvPicPr>
        <p:blipFill>
          <a:blip r:embed="rId4" cstate="print"/>
          <a:srcRect/>
          <a:stretch>
            <a:fillRect/>
          </a:stretch>
        </p:blipFill>
        <p:spPr bwMode="auto">
          <a:xfrm>
            <a:off x="1" y="-1"/>
            <a:ext cx="9143999" cy="1377387"/>
          </a:xfrm>
          <a:prstGeom prst="rect">
            <a:avLst/>
          </a:prstGeom>
          <a:noFill/>
          <a:effectLst>
            <a:glow rad="101600">
              <a:schemeClr val="accent1">
                <a:satMod val="175000"/>
                <a:alpha val="40000"/>
              </a:schemeClr>
            </a:glow>
            <a:softEdge rad="127000"/>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ADVENTURE TRAINING LOGO amended"/>
          <p:cNvPicPr>
            <a:picLocks noChangeAspect="1" noChangeArrowheads="1"/>
          </p:cNvPicPr>
          <p:nvPr/>
        </p:nvPicPr>
        <p:blipFill>
          <a:blip r:embed="rId2" cstate="print"/>
          <a:srcRect/>
          <a:stretch>
            <a:fillRect/>
          </a:stretch>
        </p:blipFill>
        <p:spPr bwMode="auto">
          <a:xfrm>
            <a:off x="7328773" y="5746739"/>
            <a:ext cx="1579738" cy="865909"/>
          </a:xfrm>
          <a:prstGeom prst="rect">
            <a:avLst/>
          </a:prstGeom>
          <a:noFill/>
          <a:ln w="9525">
            <a:noFill/>
            <a:miter lim="800000"/>
            <a:headEnd/>
            <a:tailEnd/>
          </a:ln>
          <a:effectLst>
            <a:glow rad="139700">
              <a:schemeClr val="accent1">
                <a:satMod val="175000"/>
                <a:alpha val="40000"/>
              </a:schemeClr>
            </a:glow>
            <a:softEdge rad="31750"/>
          </a:effectLst>
        </p:spPr>
      </p:pic>
      <p:sp>
        <p:nvSpPr>
          <p:cNvPr id="2" name="Title 1"/>
          <p:cNvSpPr>
            <a:spLocks noGrp="1"/>
          </p:cNvSpPr>
          <p:nvPr>
            <p:ph type="ctrTitle"/>
          </p:nvPr>
        </p:nvSpPr>
        <p:spPr>
          <a:xfrm>
            <a:off x="1" y="532435"/>
            <a:ext cx="4904508" cy="844952"/>
          </a:xfrm>
        </p:spPr>
        <p:txBody>
          <a:bodyPr>
            <a:normAutofit fontScale="90000"/>
          </a:bodyPr>
          <a:lstStyle/>
          <a:p>
            <a:pPr algn="l"/>
            <a:r>
              <a:rPr lang="en-GB" sz="3600" dirty="0" smtClean="0"/>
              <a:t/>
            </a:r>
            <a:br>
              <a:rPr lang="en-GB" sz="3600" dirty="0" smtClean="0"/>
            </a:br>
            <a:r>
              <a:rPr lang="en-GB" sz="3600" dirty="0" smtClean="0"/>
              <a:t/>
            </a:r>
            <a:br>
              <a:rPr lang="en-GB" sz="3600" dirty="0" smtClean="0"/>
            </a:br>
            <a:r>
              <a:rPr lang="en-GB" sz="3600" dirty="0" smtClean="0">
                <a:solidFill>
                  <a:schemeClr val="accent2">
                    <a:lumMod val="50000"/>
                  </a:schemeClr>
                </a:solidFill>
              </a:rPr>
              <a:t>Forest School </a:t>
            </a:r>
            <a:endParaRPr lang="en-GB" sz="3600" dirty="0">
              <a:solidFill>
                <a:schemeClr val="accent2">
                  <a:lumMod val="50000"/>
                </a:schemeClr>
              </a:solidFill>
            </a:endParaRPr>
          </a:p>
        </p:txBody>
      </p:sp>
      <p:sp>
        <p:nvSpPr>
          <p:cNvPr id="3" name="Subtitle 2"/>
          <p:cNvSpPr>
            <a:spLocks noGrp="1"/>
          </p:cNvSpPr>
          <p:nvPr>
            <p:ph type="subTitle" idx="1"/>
          </p:nvPr>
        </p:nvSpPr>
        <p:spPr>
          <a:xfrm>
            <a:off x="2" y="1377386"/>
            <a:ext cx="9143998" cy="5480614"/>
          </a:xfrm>
          <a:noFill/>
          <a:effectLst>
            <a:glow rad="101600">
              <a:schemeClr val="accent1">
                <a:satMod val="175000"/>
                <a:alpha val="40000"/>
              </a:schemeClr>
            </a:glow>
            <a:softEdge rad="317500"/>
          </a:effectLst>
        </p:spPr>
        <p:txBody>
          <a:bodyPr>
            <a:normAutofit fontScale="70000" lnSpcReduction="20000"/>
          </a:bodyPr>
          <a:lstStyle/>
          <a:p>
            <a:r>
              <a:rPr lang="en-GB" sz="5100" dirty="0" smtClean="0"/>
              <a:t> </a:t>
            </a:r>
            <a:r>
              <a:rPr lang="en-GB" sz="5100" b="1" dirty="0" smtClean="0">
                <a:solidFill>
                  <a:srgbClr val="FF0000"/>
                </a:solidFill>
              </a:rPr>
              <a:t>P</a:t>
            </a:r>
            <a:r>
              <a:rPr lang="en-GB" sz="5100" b="1" dirty="0" smtClean="0">
                <a:solidFill>
                  <a:srgbClr val="00B0F0"/>
                </a:solidFill>
              </a:rPr>
              <a:t>l</a:t>
            </a:r>
            <a:r>
              <a:rPr lang="en-GB" sz="5100" b="1" dirty="0" smtClean="0">
                <a:solidFill>
                  <a:srgbClr val="00B050"/>
                </a:solidFill>
              </a:rPr>
              <a:t>a</a:t>
            </a:r>
            <a:r>
              <a:rPr lang="en-GB" sz="5100" b="1" dirty="0" smtClean="0">
                <a:solidFill>
                  <a:srgbClr val="7030A0"/>
                </a:solidFill>
              </a:rPr>
              <a:t>y</a:t>
            </a:r>
          </a:p>
          <a:p>
            <a:pPr algn="l"/>
            <a:r>
              <a:rPr lang="en-GB" sz="4200" dirty="0" smtClean="0">
                <a:solidFill>
                  <a:schemeClr val="accent2">
                    <a:lumMod val="50000"/>
                  </a:schemeClr>
                </a:solidFill>
              </a:rPr>
              <a:t>'Play is the beginning of knowledge.' George Dorsey</a:t>
            </a:r>
            <a:endParaRPr lang="en-GB" sz="4200" b="1" dirty="0" smtClean="0">
              <a:solidFill>
                <a:schemeClr val="accent2">
                  <a:lumMod val="50000"/>
                </a:schemeClr>
              </a:solidFill>
            </a:endParaRPr>
          </a:p>
          <a:p>
            <a:pPr algn="l"/>
            <a:r>
              <a:rPr lang="en-GB" sz="4200" dirty="0" smtClean="0">
                <a:solidFill>
                  <a:schemeClr val="accent2">
                    <a:lumMod val="50000"/>
                  </a:schemeClr>
                </a:solidFill>
              </a:rPr>
              <a:t> </a:t>
            </a:r>
            <a:endParaRPr lang="en-GB" sz="4200" b="1" dirty="0" smtClean="0">
              <a:solidFill>
                <a:schemeClr val="accent2">
                  <a:lumMod val="50000"/>
                </a:schemeClr>
              </a:solidFill>
            </a:endParaRPr>
          </a:p>
          <a:p>
            <a:pPr algn="l"/>
            <a:r>
              <a:rPr lang="en-GB" sz="4200" dirty="0" smtClean="0">
                <a:solidFill>
                  <a:schemeClr val="accent2">
                    <a:lumMod val="50000"/>
                  </a:schemeClr>
                </a:solidFill>
              </a:rPr>
              <a:t>'Play is the highest form of research.' Albert Einstein</a:t>
            </a:r>
          </a:p>
          <a:p>
            <a:pPr algn="l"/>
            <a:endParaRPr lang="en-GB" sz="4200" b="1" dirty="0" smtClean="0">
              <a:solidFill>
                <a:schemeClr val="accent2">
                  <a:lumMod val="50000"/>
                </a:schemeClr>
              </a:solidFill>
            </a:endParaRPr>
          </a:p>
          <a:p>
            <a:pPr algn="l"/>
            <a:r>
              <a:rPr lang="en-GB" sz="4200" dirty="0" smtClean="0">
                <a:solidFill>
                  <a:schemeClr val="accent2">
                    <a:lumMod val="50000"/>
                  </a:schemeClr>
                </a:solidFill>
              </a:rPr>
              <a:t>“You can discover more about a person in an hour of play than in a year of conversation.” Plato</a:t>
            </a:r>
          </a:p>
          <a:p>
            <a:pPr algn="l"/>
            <a:r>
              <a:rPr lang="en-GB" sz="4200" dirty="0" smtClean="0">
                <a:solidFill>
                  <a:schemeClr val="accent2">
                    <a:lumMod val="50000"/>
                  </a:schemeClr>
                </a:solidFill>
              </a:rPr>
              <a:t> </a:t>
            </a:r>
          </a:p>
          <a:p>
            <a:pPr algn="l"/>
            <a:r>
              <a:rPr lang="en-GB" sz="4200" dirty="0" smtClean="0">
                <a:solidFill>
                  <a:schemeClr val="accent2">
                    <a:lumMod val="50000"/>
                  </a:schemeClr>
                </a:solidFill>
              </a:rPr>
              <a:t>“Play is the only way the highest intelligence of humankind can unfold.” Joseph Chiltern Pearce</a:t>
            </a:r>
            <a:endParaRPr lang="en-GB" sz="4200" b="1" dirty="0" smtClean="0">
              <a:solidFill>
                <a:schemeClr val="accent2">
                  <a:lumMod val="50000"/>
                </a:schemeClr>
              </a:solidFill>
            </a:endParaRPr>
          </a:p>
          <a:p>
            <a:pPr algn="l"/>
            <a:r>
              <a:rPr lang="en-GB" sz="4200" dirty="0" smtClean="0">
                <a:solidFill>
                  <a:schemeClr val="accent2">
                    <a:lumMod val="50000"/>
                  </a:schemeClr>
                </a:solidFill>
              </a:rPr>
              <a:t> </a:t>
            </a:r>
            <a:r>
              <a:rPr lang="en-GB" sz="4200" dirty="0" smtClean="0">
                <a:solidFill>
                  <a:schemeClr val="accent2">
                    <a:lumMod val="50000"/>
                  </a:schemeClr>
                </a:solidFill>
              </a:rPr>
              <a:t>'Play </a:t>
            </a:r>
            <a:r>
              <a:rPr lang="en-GB" sz="4200" dirty="0" smtClean="0">
                <a:solidFill>
                  <a:schemeClr val="accent2">
                    <a:lumMod val="50000"/>
                  </a:schemeClr>
                </a:solidFill>
              </a:rPr>
              <a:t>is what I do when everyone else has stopped telling me what to do.' Anon child</a:t>
            </a:r>
            <a:endParaRPr lang="en-GB" sz="4200" b="1" dirty="0" smtClean="0">
              <a:solidFill>
                <a:schemeClr val="accent2">
                  <a:lumMod val="50000"/>
                </a:schemeClr>
              </a:solidFill>
            </a:endParaRPr>
          </a:p>
          <a:p>
            <a:endParaRPr lang="en-GB" dirty="0" smtClean="0"/>
          </a:p>
        </p:txBody>
      </p:sp>
      <p:pic>
        <p:nvPicPr>
          <p:cNvPr id="6" name="Picture 6" descr="http://1.bp.blogspot.com/-_qYIVRakvrA/T94XDWu7ZDI/AAAAAAAADpo/swQBuf-Sxd8/s1600/children+running+into+woods.jpg">
            <a:hlinkClick r:id="rId3"/>
          </p:cNvPr>
          <p:cNvPicPr>
            <a:picLocks noChangeAspect="1" noChangeArrowheads="1"/>
          </p:cNvPicPr>
          <p:nvPr/>
        </p:nvPicPr>
        <p:blipFill>
          <a:blip r:embed="rId4" cstate="print"/>
          <a:srcRect/>
          <a:stretch>
            <a:fillRect/>
          </a:stretch>
        </p:blipFill>
        <p:spPr bwMode="auto">
          <a:xfrm>
            <a:off x="1" y="-1"/>
            <a:ext cx="9143999" cy="1377387"/>
          </a:xfrm>
          <a:prstGeom prst="rect">
            <a:avLst/>
          </a:prstGeom>
          <a:noFill/>
          <a:effectLst>
            <a:glow rad="101600">
              <a:schemeClr val="accent1">
                <a:satMod val="175000"/>
                <a:alpha val="40000"/>
              </a:schemeClr>
            </a:glow>
            <a:softEdge rad="127000"/>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ADVENTURE TRAINING LOGO amended"/>
          <p:cNvPicPr>
            <a:picLocks noChangeAspect="1" noChangeArrowheads="1"/>
          </p:cNvPicPr>
          <p:nvPr/>
        </p:nvPicPr>
        <p:blipFill>
          <a:blip r:embed="rId2" cstate="print"/>
          <a:srcRect/>
          <a:stretch>
            <a:fillRect/>
          </a:stretch>
        </p:blipFill>
        <p:spPr bwMode="auto">
          <a:xfrm>
            <a:off x="7328773" y="5746739"/>
            <a:ext cx="1579738" cy="865909"/>
          </a:xfrm>
          <a:prstGeom prst="rect">
            <a:avLst/>
          </a:prstGeom>
          <a:noFill/>
          <a:ln w="9525">
            <a:noFill/>
            <a:miter lim="800000"/>
            <a:headEnd/>
            <a:tailEnd/>
          </a:ln>
          <a:effectLst>
            <a:glow rad="139700">
              <a:schemeClr val="accent1">
                <a:satMod val="175000"/>
                <a:alpha val="40000"/>
              </a:schemeClr>
            </a:glow>
            <a:softEdge rad="31750"/>
          </a:effectLst>
        </p:spPr>
      </p:pic>
      <p:sp>
        <p:nvSpPr>
          <p:cNvPr id="2" name="Title 1"/>
          <p:cNvSpPr>
            <a:spLocks noGrp="1"/>
          </p:cNvSpPr>
          <p:nvPr>
            <p:ph type="ctrTitle"/>
          </p:nvPr>
        </p:nvSpPr>
        <p:spPr>
          <a:xfrm>
            <a:off x="1" y="532435"/>
            <a:ext cx="4904508" cy="844952"/>
          </a:xfrm>
        </p:spPr>
        <p:txBody>
          <a:bodyPr>
            <a:normAutofit fontScale="90000"/>
          </a:bodyPr>
          <a:lstStyle/>
          <a:p>
            <a:pPr algn="l"/>
            <a:r>
              <a:rPr lang="en-GB" sz="3600" dirty="0" smtClean="0"/>
              <a:t/>
            </a:r>
            <a:br>
              <a:rPr lang="en-GB" sz="3600" dirty="0" smtClean="0"/>
            </a:br>
            <a:r>
              <a:rPr lang="en-GB" sz="3600" dirty="0" smtClean="0"/>
              <a:t/>
            </a:r>
            <a:br>
              <a:rPr lang="en-GB" sz="3600" dirty="0" smtClean="0"/>
            </a:br>
            <a:r>
              <a:rPr lang="en-GB" sz="3600" dirty="0" smtClean="0">
                <a:solidFill>
                  <a:schemeClr val="accent2">
                    <a:lumMod val="50000"/>
                  </a:schemeClr>
                </a:solidFill>
              </a:rPr>
              <a:t>Forest School </a:t>
            </a:r>
            <a:endParaRPr lang="en-GB" sz="3600" dirty="0">
              <a:solidFill>
                <a:schemeClr val="accent2">
                  <a:lumMod val="50000"/>
                </a:schemeClr>
              </a:solidFill>
            </a:endParaRPr>
          </a:p>
        </p:txBody>
      </p:sp>
      <p:sp>
        <p:nvSpPr>
          <p:cNvPr id="3" name="Subtitle 2"/>
          <p:cNvSpPr>
            <a:spLocks noGrp="1"/>
          </p:cNvSpPr>
          <p:nvPr>
            <p:ph type="subTitle" idx="1"/>
          </p:nvPr>
        </p:nvSpPr>
        <p:spPr>
          <a:xfrm>
            <a:off x="193964" y="1620982"/>
            <a:ext cx="8714547" cy="4991666"/>
          </a:xfrm>
          <a:noFill/>
          <a:effectLst>
            <a:glow rad="101600">
              <a:schemeClr val="accent1">
                <a:satMod val="175000"/>
                <a:alpha val="40000"/>
              </a:schemeClr>
            </a:glow>
            <a:softEdge rad="317500"/>
          </a:effectLst>
        </p:spPr>
        <p:txBody>
          <a:bodyPr>
            <a:normAutofit fontScale="92500" lnSpcReduction="20000"/>
          </a:bodyPr>
          <a:lstStyle/>
          <a:p>
            <a:pPr algn="l"/>
            <a:r>
              <a:rPr lang="en-GB" dirty="0" smtClean="0">
                <a:solidFill>
                  <a:schemeClr val="accent2">
                    <a:lumMod val="50000"/>
                  </a:schemeClr>
                </a:solidFill>
              </a:rPr>
              <a:t>'It is paradoxical that many educators and parents still differentiate between a time for learning and a time for play without seeing the vital connection between them.” Leo F. </a:t>
            </a:r>
            <a:r>
              <a:rPr lang="en-GB" dirty="0" err="1" smtClean="0">
                <a:solidFill>
                  <a:schemeClr val="accent2">
                    <a:lumMod val="50000"/>
                  </a:schemeClr>
                </a:solidFill>
              </a:rPr>
              <a:t>Buscaglia</a:t>
            </a:r>
            <a:endParaRPr lang="en-GB" b="1" dirty="0" smtClean="0">
              <a:solidFill>
                <a:schemeClr val="accent2">
                  <a:lumMod val="50000"/>
                </a:schemeClr>
              </a:solidFill>
            </a:endParaRPr>
          </a:p>
          <a:p>
            <a:pPr algn="l"/>
            <a:r>
              <a:rPr lang="en-GB" dirty="0" smtClean="0">
                <a:solidFill>
                  <a:schemeClr val="accent2">
                    <a:lumMod val="50000"/>
                  </a:schemeClr>
                </a:solidFill>
              </a:rPr>
              <a:t>'We often contrast play behaviour with serious behaviour but perhaps the truth is that we would be better off treating play as the most serious aspect of all our activities.' Desmond Morris</a:t>
            </a:r>
            <a:endParaRPr lang="en-GB" b="1" dirty="0" smtClean="0">
              <a:solidFill>
                <a:schemeClr val="accent2">
                  <a:lumMod val="50000"/>
                </a:schemeClr>
              </a:solidFill>
            </a:endParaRPr>
          </a:p>
          <a:p>
            <a:pPr algn="l"/>
            <a:r>
              <a:rPr lang="en-GB" dirty="0" smtClean="0">
                <a:solidFill>
                  <a:schemeClr val="accent2">
                    <a:lumMod val="50000"/>
                  </a:schemeClr>
                </a:solidFill>
              </a:rPr>
              <a:t> 'It is in play and only in playing that the individual child or adult is able to be creative and use the whole personality and it is only in being creative that the individual discovers the self.' DW </a:t>
            </a:r>
            <a:r>
              <a:rPr lang="en-GB" dirty="0" err="1" smtClean="0">
                <a:solidFill>
                  <a:schemeClr val="accent2">
                    <a:lumMod val="50000"/>
                  </a:schemeClr>
                </a:solidFill>
              </a:rPr>
              <a:t>Winnicoff</a:t>
            </a:r>
            <a:endParaRPr lang="en-GB" b="1" dirty="0" smtClean="0">
              <a:solidFill>
                <a:schemeClr val="accent2">
                  <a:lumMod val="50000"/>
                </a:schemeClr>
              </a:solidFill>
            </a:endParaRPr>
          </a:p>
          <a:p>
            <a:endParaRPr lang="en-GB" dirty="0" smtClean="0"/>
          </a:p>
        </p:txBody>
      </p:sp>
      <p:pic>
        <p:nvPicPr>
          <p:cNvPr id="6" name="Picture 6" descr="http://1.bp.blogspot.com/-_qYIVRakvrA/T94XDWu7ZDI/AAAAAAAADpo/swQBuf-Sxd8/s1600/children+running+into+woods.jpg">
            <a:hlinkClick r:id="rId3"/>
          </p:cNvPr>
          <p:cNvPicPr>
            <a:picLocks noChangeAspect="1" noChangeArrowheads="1"/>
          </p:cNvPicPr>
          <p:nvPr/>
        </p:nvPicPr>
        <p:blipFill>
          <a:blip r:embed="rId4" cstate="print"/>
          <a:srcRect/>
          <a:stretch>
            <a:fillRect/>
          </a:stretch>
        </p:blipFill>
        <p:spPr bwMode="auto">
          <a:xfrm>
            <a:off x="1" y="-1"/>
            <a:ext cx="9143999" cy="1377387"/>
          </a:xfrm>
          <a:prstGeom prst="rect">
            <a:avLst/>
          </a:prstGeom>
          <a:noFill/>
          <a:effectLst>
            <a:glow rad="101600">
              <a:schemeClr val="accent1">
                <a:satMod val="175000"/>
                <a:alpha val="40000"/>
              </a:schemeClr>
            </a:glow>
            <a:softEdge rad="127000"/>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ADVENTURE TRAINING LOGO amended"/>
          <p:cNvPicPr>
            <a:picLocks noChangeAspect="1" noChangeArrowheads="1"/>
          </p:cNvPicPr>
          <p:nvPr/>
        </p:nvPicPr>
        <p:blipFill>
          <a:blip r:embed="rId2" cstate="print"/>
          <a:srcRect/>
          <a:stretch>
            <a:fillRect/>
          </a:stretch>
        </p:blipFill>
        <p:spPr bwMode="auto">
          <a:xfrm>
            <a:off x="7328773" y="5746739"/>
            <a:ext cx="1579738" cy="865909"/>
          </a:xfrm>
          <a:prstGeom prst="rect">
            <a:avLst/>
          </a:prstGeom>
          <a:noFill/>
          <a:ln w="9525">
            <a:noFill/>
            <a:miter lim="800000"/>
            <a:headEnd/>
            <a:tailEnd/>
          </a:ln>
          <a:effectLst>
            <a:glow rad="139700">
              <a:schemeClr val="accent1">
                <a:satMod val="175000"/>
                <a:alpha val="40000"/>
              </a:schemeClr>
            </a:glow>
            <a:softEdge rad="31750"/>
          </a:effectLst>
        </p:spPr>
      </p:pic>
      <p:sp>
        <p:nvSpPr>
          <p:cNvPr id="2" name="Title 1"/>
          <p:cNvSpPr>
            <a:spLocks noGrp="1"/>
          </p:cNvSpPr>
          <p:nvPr>
            <p:ph type="ctrTitle"/>
          </p:nvPr>
        </p:nvSpPr>
        <p:spPr>
          <a:xfrm>
            <a:off x="1" y="532435"/>
            <a:ext cx="4904508" cy="844952"/>
          </a:xfrm>
        </p:spPr>
        <p:txBody>
          <a:bodyPr>
            <a:normAutofit fontScale="90000"/>
          </a:bodyPr>
          <a:lstStyle/>
          <a:p>
            <a:pPr algn="l"/>
            <a:r>
              <a:rPr lang="en-GB" sz="3600" dirty="0" smtClean="0"/>
              <a:t/>
            </a:r>
            <a:br>
              <a:rPr lang="en-GB" sz="3600" dirty="0" smtClean="0"/>
            </a:br>
            <a:r>
              <a:rPr lang="en-GB" sz="3600" dirty="0" smtClean="0"/>
              <a:t/>
            </a:r>
            <a:br>
              <a:rPr lang="en-GB" sz="3600" dirty="0" smtClean="0"/>
            </a:br>
            <a:r>
              <a:rPr lang="en-GB" sz="3600" dirty="0" smtClean="0">
                <a:solidFill>
                  <a:schemeClr val="accent2">
                    <a:lumMod val="50000"/>
                  </a:schemeClr>
                </a:solidFill>
              </a:rPr>
              <a:t>Forest School </a:t>
            </a:r>
            <a:endParaRPr lang="en-GB" sz="3600" dirty="0">
              <a:solidFill>
                <a:schemeClr val="accent2">
                  <a:lumMod val="50000"/>
                </a:schemeClr>
              </a:solidFill>
            </a:endParaRPr>
          </a:p>
        </p:txBody>
      </p:sp>
      <p:sp>
        <p:nvSpPr>
          <p:cNvPr id="3" name="Subtitle 2"/>
          <p:cNvSpPr>
            <a:spLocks noGrp="1"/>
          </p:cNvSpPr>
          <p:nvPr>
            <p:ph type="subTitle" idx="1"/>
          </p:nvPr>
        </p:nvSpPr>
        <p:spPr>
          <a:xfrm>
            <a:off x="682906" y="1377387"/>
            <a:ext cx="7998107" cy="4768580"/>
          </a:xfrm>
          <a:noFill/>
          <a:effectLst>
            <a:glow rad="101600">
              <a:schemeClr val="accent1">
                <a:satMod val="175000"/>
                <a:alpha val="40000"/>
              </a:schemeClr>
            </a:glow>
            <a:softEdge rad="317500"/>
          </a:effectLst>
        </p:spPr>
        <p:txBody>
          <a:bodyPr/>
          <a:lstStyle/>
          <a:p>
            <a:endParaRPr lang="en-GB" dirty="0" smtClean="0"/>
          </a:p>
          <a:p>
            <a:r>
              <a:rPr lang="en-GB" dirty="0" smtClean="0">
                <a:solidFill>
                  <a:schemeClr val="accent2">
                    <a:lumMod val="50000"/>
                  </a:schemeClr>
                </a:solidFill>
              </a:rPr>
              <a:t>Life Today </a:t>
            </a:r>
          </a:p>
          <a:p>
            <a:pPr algn="l"/>
            <a:r>
              <a:rPr lang="en-GB" dirty="0" smtClean="0">
                <a:solidFill>
                  <a:schemeClr val="accent2">
                    <a:lumMod val="50000"/>
                  </a:schemeClr>
                </a:solidFill>
              </a:rPr>
              <a:t>500,000 Ritalin prescriptions in 2007</a:t>
            </a:r>
          </a:p>
          <a:p>
            <a:pPr algn="l"/>
            <a:r>
              <a:rPr lang="en-GB" dirty="0" smtClean="0">
                <a:solidFill>
                  <a:schemeClr val="accent2">
                    <a:lumMod val="50000"/>
                  </a:schemeClr>
                </a:solidFill>
              </a:rPr>
              <a:t>‘He seemed not to need the Ritalin in the woods.’			(Sara Knight, 2011)</a:t>
            </a:r>
          </a:p>
          <a:p>
            <a:pPr algn="l"/>
            <a:r>
              <a:rPr lang="en-GB" dirty="0" smtClean="0">
                <a:solidFill>
                  <a:schemeClr val="accent2">
                    <a:lumMod val="50000"/>
                  </a:schemeClr>
                </a:solidFill>
              </a:rPr>
              <a:t>‘Children exhibited far fewer symptoms of ADHD after spending time in the woods.’</a:t>
            </a:r>
          </a:p>
          <a:p>
            <a:pPr algn="l"/>
            <a:r>
              <a:rPr lang="en-GB" dirty="0" smtClean="0">
                <a:solidFill>
                  <a:schemeClr val="accent2">
                    <a:lumMod val="50000"/>
                  </a:schemeClr>
                </a:solidFill>
              </a:rPr>
              <a:t> (</a:t>
            </a:r>
            <a:r>
              <a:rPr lang="en-GB" dirty="0" err="1" smtClean="0">
                <a:solidFill>
                  <a:schemeClr val="accent2">
                    <a:lumMod val="50000"/>
                  </a:schemeClr>
                </a:solidFill>
              </a:rPr>
              <a:t>Louv</a:t>
            </a:r>
            <a:r>
              <a:rPr lang="en-GB" dirty="0" smtClean="0">
                <a:solidFill>
                  <a:schemeClr val="accent2">
                    <a:lumMod val="50000"/>
                  </a:schemeClr>
                </a:solidFill>
              </a:rPr>
              <a:t>, 2005)</a:t>
            </a:r>
          </a:p>
          <a:p>
            <a:pPr algn="l"/>
            <a:endParaRPr lang="en-GB" dirty="0">
              <a:solidFill>
                <a:schemeClr val="accent2">
                  <a:lumMod val="50000"/>
                </a:schemeClr>
              </a:solidFill>
            </a:endParaRPr>
          </a:p>
        </p:txBody>
      </p:sp>
      <p:pic>
        <p:nvPicPr>
          <p:cNvPr id="6" name="Picture 6" descr="http://1.bp.blogspot.com/-_qYIVRakvrA/T94XDWu7ZDI/AAAAAAAADpo/swQBuf-Sxd8/s1600/children+running+into+woods.jpg">
            <a:hlinkClick r:id="rId3"/>
          </p:cNvPr>
          <p:cNvPicPr>
            <a:picLocks noChangeAspect="1" noChangeArrowheads="1"/>
          </p:cNvPicPr>
          <p:nvPr/>
        </p:nvPicPr>
        <p:blipFill>
          <a:blip r:embed="rId4" cstate="print"/>
          <a:srcRect/>
          <a:stretch>
            <a:fillRect/>
          </a:stretch>
        </p:blipFill>
        <p:spPr bwMode="auto">
          <a:xfrm>
            <a:off x="1" y="-1"/>
            <a:ext cx="9143999" cy="1377387"/>
          </a:xfrm>
          <a:prstGeom prst="rect">
            <a:avLst/>
          </a:prstGeom>
          <a:noFill/>
          <a:effectLst>
            <a:glow rad="101600">
              <a:schemeClr val="accent1">
                <a:satMod val="175000"/>
                <a:alpha val="40000"/>
              </a:schemeClr>
            </a:glow>
            <a:softEdge rad="127000"/>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ADVENTURE TRAINING LOGO amended"/>
          <p:cNvPicPr>
            <a:picLocks noChangeAspect="1" noChangeArrowheads="1"/>
          </p:cNvPicPr>
          <p:nvPr/>
        </p:nvPicPr>
        <p:blipFill>
          <a:blip r:embed="rId2" cstate="print"/>
          <a:srcRect/>
          <a:stretch>
            <a:fillRect/>
          </a:stretch>
        </p:blipFill>
        <p:spPr bwMode="auto">
          <a:xfrm>
            <a:off x="7328773" y="5746739"/>
            <a:ext cx="1579738" cy="865909"/>
          </a:xfrm>
          <a:prstGeom prst="rect">
            <a:avLst/>
          </a:prstGeom>
          <a:noFill/>
          <a:ln w="9525">
            <a:noFill/>
            <a:miter lim="800000"/>
            <a:headEnd/>
            <a:tailEnd/>
          </a:ln>
          <a:effectLst>
            <a:glow rad="139700">
              <a:schemeClr val="accent1">
                <a:satMod val="175000"/>
                <a:alpha val="40000"/>
              </a:schemeClr>
            </a:glow>
            <a:softEdge rad="31750"/>
          </a:effectLst>
        </p:spPr>
      </p:pic>
      <p:sp>
        <p:nvSpPr>
          <p:cNvPr id="2" name="Title 1"/>
          <p:cNvSpPr>
            <a:spLocks noGrp="1"/>
          </p:cNvSpPr>
          <p:nvPr>
            <p:ph type="ctrTitle"/>
          </p:nvPr>
        </p:nvSpPr>
        <p:spPr>
          <a:xfrm>
            <a:off x="1" y="532435"/>
            <a:ext cx="4904508" cy="844952"/>
          </a:xfrm>
        </p:spPr>
        <p:txBody>
          <a:bodyPr>
            <a:normAutofit fontScale="90000"/>
          </a:bodyPr>
          <a:lstStyle/>
          <a:p>
            <a:pPr algn="l"/>
            <a:r>
              <a:rPr lang="en-GB" sz="3600" dirty="0" smtClean="0"/>
              <a:t/>
            </a:r>
            <a:br>
              <a:rPr lang="en-GB" sz="3600" dirty="0" smtClean="0"/>
            </a:br>
            <a:r>
              <a:rPr lang="en-GB" sz="3600" dirty="0" smtClean="0"/>
              <a:t/>
            </a:r>
            <a:br>
              <a:rPr lang="en-GB" sz="3600" dirty="0" smtClean="0"/>
            </a:br>
            <a:r>
              <a:rPr lang="en-GB" sz="3600" dirty="0" smtClean="0">
                <a:solidFill>
                  <a:schemeClr val="accent2">
                    <a:lumMod val="50000"/>
                  </a:schemeClr>
                </a:solidFill>
              </a:rPr>
              <a:t>Forest School </a:t>
            </a:r>
            <a:endParaRPr lang="en-GB" sz="3600" dirty="0">
              <a:solidFill>
                <a:schemeClr val="accent2">
                  <a:lumMod val="50000"/>
                </a:schemeClr>
              </a:solidFill>
            </a:endParaRPr>
          </a:p>
        </p:txBody>
      </p:sp>
      <p:sp>
        <p:nvSpPr>
          <p:cNvPr id="3" name="Subtitle 2"/>
          <p:cNvSpPr>
            <a:spLocks noGrp="1"/>
          </p:cNvSpPr>
          <p:nvPr>
            <p:ph type="subTitle" idx="1"/>
          </p:nvPr>
        </p:nvSpPr>
        <p:spPr>
          <a:xfrm>
            <a:off x="682906" y="1377386"/>
            <a:ext cx="7998107" cy="4873511"/>
          </a:xfrm>
          <a:noFill/>
          <a:effectLst>
            <a:glow rad="101600">
              <a:schemeClr val="accent1">
                <a:satMod val="175000"/>
                <a:alpha val="40000"/>
              </a:schemeClr>
            </a:glow>
            <a:softEdge rad="317500"/>
          </a:effectLst>
        </p:spPr>
        <p:txBody>
          <a:bodyPr>
            <a:normAutofit fontScale="92500"/>
          </a:bodyPr>
          <a:lstStyle/>
          <a:p>
            <a:r>
              <a:rPr lang="en-GB" b="1" dirty="0" smtClean="0">
                <a:solidFill>
                  <a:schemeClr val="accent2">
                    <a:lumMod val="50000"/>
                  </a:schemeClr>
                </a:solidFill>
              </a:rPr>
              <a:t>Challenging behaviour</a:t>
            </a:r>
          </a:p>
          <a:p>
            <a:endParaRPr lang="en-GB" dirty="0" smtClean="0">
              <a:solidFill>
                <a:schemeClr val="accent2">
                  <a:lumMod val="50000"/>
                </a:schemeClr>
              </a:solidFill>
            </a:endParaRPr>
          </a:p>
          <a:p>
            <a:pPr algn="l"/>
            <a:r>
              <a:rPr lang="en-GB" dirty="0" smtClean="0">
                <a:solidFill>
                  <a:schemeClr val="accent2">
                    <a:lumMod val="50000"/>
                  </a:schemeClr>
                </a:solidFill>
              </a:rPr>
              <a:t>‘The woods were my Ritalin.’</a:t>
            </a:r>
          </a:p>
          <a:p>
            <a:pPr algn="l"/>
            <a:r>
              <a:rPr lang="en-GB" dirty="0" smtClean="0">
                <a:solidFill>
                  <a:schemeClr val="accent2">
                    <a:lumMod val="50000"/>
                  </a:schemeClr>
                </a:solidFill>
              </a:rPr>
              <a:t>‘Nature calmed me, focused me and yet excited my senses.’</a:t>
            </a:r>
          </a:p>
          <a:p>
            <a:r>
              <a:rPr lang="en-GB" dirty="0" smtClean="0">
                <a:solidFill>
                  <a:schemeClr val="accent2">
                    <a:lumMod val="50000"/>
                  </a:schemeClr>
                </a:solidFill>
              </a:rPr>
              <a:t>		(Last Child in the Woods, </a:t>
            </a:r>
            <a:r>
              <a:rPr lang="en-GB" dirty="0" err="1" smtClean="0">
                <a:solidFill>
                  <a:schemeClr val="accent2">
                    <a:lumMod val="50000"/>
                  </a:schemeClr>
                </a:solidFill>
              </a:rPr>
              <a:t>Louv</a:t>
            </a:r>
            <a:r>
              <a:rPr lang="en-GB" dirty="0" smtClean="0">
                <a:solidFill>
                  <a:schemeClr val="accent2">
                    <a:lumMod val="50000"/>
                  </a:schemeClr>
                </a:solidFill>
              </a:rPr>
              <a:t> 2005)</a:t>
            </a:r>
          </a:p>
          <a:p>
            <a:pPr algn="l"/>
            <a:r>
              <a:rPr lang="en-GB" dirty="0" smtClean="0">
                <a:solidFill>
                  <a:schemeClr val="accent2">
                    <a:lumMod val="50000"/>
                  </a:schemeClr>
                </a:solidFill>
              </a:rPr>
              <a:t>‘..he’s another person when out here, nothing like the tearaway he is in the classroom.’ </a:t>
            </a:r>
          </a:p>
          <a:p>
            <a:pPr algn="l"/>
            <a:r>
              <a:rPr lang="en-GB" dirty="0" smtClean="0">
                <a:solidFill>
                  <a:schemeClr val="accent2">
                    <a:lumMod val="50000"/>
                  </a:schemeClr>
                </a:solidFill>
              </a:rPr>
              <a:t>					(Sara Knight, 2011)</a:t>
            </a:r>
          </a:p>
          <a:p>
            <a:endParaRPr lang="en-GB" dirty="0">
              <a:solidFill>
                <a:schemeClr val="accent2">
                  <a:lumMod val="50000"/>
                </a:schemeClr>
              </a:solidFill>
            </a:endParaRPr>
          </a:p>
        </p:txBody>
      </p:sp>
      <p:pic>
        <p:nvPicPr>
          <p:cNvPr id="6" name="Picture 6" descr="http://1.bp.blogspot.com/-_qYIVRakvrA/T94XDWu7ZDI/AAAAAAAADpo/swQBuf-Sxd8/s1600/children+running+into+woods.jpg">
            <a:hlinkClick r:id="rId3"/>
          </p:cNvPr>
          <p:cNvPicPr>
            <a:picLocks noChangeAspect="1" noChangeArrowheads="1"/>
          </p:cNvPicPr>
          <p:nvPr/>
        </p:nvPicPr>
        <p:blipFill>
          <a:blip r:embed="rId4" cstate="print"/>
          <a:srcRect/>
          <a:stretch>
            <a:fillRect/>
          </a:stretch>
        </p:blipFill>
        <p:spPr bwMode="auto">
          <a:xfrm>
            <a:off x="1" y="-1"/>
            <a:ext cx="9143999" cy="1377387"/>
          </a:xfrm>
          <a:prstGeom prst="rect">
            <a:avLst/>
          </a:prstGeom>
          <a:noFill/>
          <a:effectLst>
            <a:glow rad="101600">
              <a:schemeClr val="accent1">
                <a:satMod val="175000"/>
                <a:alpha val="40000"/>
              </a:schemeClr>
            </a:glow>
            <a:softEdge rad="127000"/>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ADVENTURE TRAINING LOGO amended"/>
          <p:cNvPicPr>
            <a:picLocks noChangeAspect="1" noChangeArrowheads="1"/>
          </p:cNvPicPr>
          <p:nvPr/>
        </p:nvPicPr>
        <p:blipFill>
          <a:blip r:embed="rId2" cstate="print"/>
          <a:srcRect/>
          <a:stretch>
            <a:fillRect/>
          </a:stretch>
        </p:blipFill>
        <p:spPr bwMode="auto">
          <a:xfrm>
            <a:off x="7328773" y="5746739"/>
            <a:ext cx="1579738" cy="865909"/>
          </a:xfrm>
          <a:prstGeom prst="rect">
            <a:avLst/>
          </a:prstGeom>
          <a:noFill/>
          <a:ln w="9525">
            <a:noFill/>
            <a:miter lim="800000"/>
            <a:headEnd/>
            <a:tailEnd/>
          </a:ln>
          <a:effectLst>
            <a:glow rad="139700">
              <a:schemeClr val="accent1">
                <a:satMod val="175000"/>
                <a:alpha val="40000"/>
              </a:schemeClr>
            </a:glow>
            <a:softEdge rad="31750"/>
          </a:effectLst>
        </p:spPr>
      </p:pic>
      <p:sp>
        <p:nvSpPr>
          <p:cNvPr id="2" name="Title 1"/>
          <p:cNvSpPr>
            <a:spLocks noGrp="1"/>
          </p:cNvSpPr>
          <p:nvPr>
            <p:ph type="ctrTitle"/>
          </p:nvPr>
        </p:nvSpPr>
        <p:spPr>
          <a:xfrm>
            <a:off x="1" y="532435"/>
            <a:ext cx="4904508" cy="844952"/>
          </a:xfrm>
        </p:spPr>
        <p:txBody>
          <a:bodyPr>
            <a:normAutofit fontScale="90000"/>
          </a:bodyPr>
          <a:lstStyle/>
          <a:p>
            <a:pPr algn="l"/>
            <a:r>
              <a:rPr lang="en-GB" sz="3600" dirty="0" smtClean="0"/>
              <a:t/>
            </a:r>
            <a:br>
              <a:rPr lang="en-GB" sz="3600" dirty="0" smtClean="0"/>
            </a:br>
            <a:r>
              <a:rPr lang="en-GB" sz="3600" dirty="0" smtClean="0"/>
              <a:t/>
            </a:r>
            <a:br>
              <a:rPr lang="en-GB" sz="3600" dirty="0" smtClean="0"/>
            </a:br>
            <a:r>
              <a:rPr lang="en-GB" sz="3600" dirty="0" smtClean="0">
                <a:solidFill>
                  <a:schemeClr val="accent2">
                    <a:lumMod val="50000"/>
                  </a:schemeClr>
                </a:solidFill>
              </a:rPr>
              <a:t>Forest School </a:t>
            </a:r>
            <a:endParaRPr lang="en-GB" sz="3600" dirty="0">
              <a:solidFill>
                <a:schemeClr val="accent2">
                  <a:lumMod val="50000"/>
                </a:schemeClr>
              </a:solidFill>
            </a:endParaRPr>
          </a:p>
        </p:txBody>
      </p:sp>
      <p:sp>
        <p:nvSpPr>
          <p:cNvPr id="3" name="Subtitle 2"/>
          <p:cNvSpPr>
            <a:spLocks noGrp="1"/>
          </p:cNvSpPr>
          <p:nvPr>
            <p:ph type="subTitle" idx="1"/>
          </p:nvPr>
        </p:nvSpPr>
        <p:spPr>
          <a:xfrm>
            <a:off x="682906" y="1377387"/>
            <a:ext cx="7998107" cy="3588152"/>
          </a:xfrm>
          <a:noFill/>
          <a:effectLst>
            <a:glow rad="101600">
              <a:schemeClr val="accent1">
                <a:satMod val="175000"/>
                <a:alpha val="40000"/>
              </a:schemeClr>
            </a:glow>
            <a:softEdge rad="317500"/>
          </a:effectLst>
        </p:spPr>
        <p:txBody>
          <a:bodyPr/>
          <a:lstStyle/>
          <a:p>
            <a:pPr algn="l"/>
            <a:endParaRPr lang="en-GB" dirty="0" smtClean="0">
              <a:solidFill>
                <a:schemeClr val="accent2">
                  <a:lumMod val="50000"/>
                </a:schemeClr>
              </a:solidFill>
            </a:endParaRPr>
          </a:p>
          <a:p>
            <a:pPr algn="l"/>
            <a:r>
              <a:rPr lang="en-GB" dirty="0" smtClean="0">
                <a:solidFill>
                  <a:schemeClr val="accent2">
                    <a:lumMod val="50000"/>
                  </a:schemeClr>
                </a:solidFill>
              </a:rPr>
              <a:t>‘Forest School is not just about remediation and healing – it is part of normal growth and development.’</a:t>
            </a:r>
          </a:p>
          <a:p>
            <a:pPr algn="l"/>
            <a:r>
              <a:rPr lang="en-GB" dirty="0" smtClean="0">
                <a:solidFill>
                  <a:schemeClr val="accent2">
                    <a:lumMod val="50000"/>
                  </a:schemeClr>
                </a:solidFill>
              </a:rPr>
              <a:t>(Sara Knight, </a:t>
            </a:r>
            <a:r>
              <a:rPr lang="en-GB" dirty="0" smtClean="0">
                <a:solidFill>
                  <a:schemeClr val="accent2">
                    <a:lumMod val="50000"/>
                  </a:schemeClr>
                </a:solidFill>
              </a:rPr>
              <a:t>2011)</a:t>
            </a:r>
            <a:endParaRPr lang="en-GB" dirty="0" smtClean="0">
              <a:solidFill>
                <a:schemeClr val="accent2">
                  <a:lumMod val="50000"/>
                </a:schemeClr>
              </a:solidFill>
            </a:endParaRPr>
          </a:p>
          <a:p>
            <a:pPr algn="l"/>
            <a:endParaRPr lang="en-GB" dirty="0">
              <a:solidFill>
                <a:schemeClr val="accent2">
                  <a:lumMod val="50000"/>
                </a:schemeClr>
              </a:solidFill>
            </a:endParaRPr>
          </a:p>
        </p:txBody>
      </p:sp>
      <p:pic>
        <p:nvPicPr>
          <p:cNvPr id="6" name="Picture 6" descr="http://1.bp.blogspot.com/-_qYIVRakvrA/T94XDWu7ZDI/AAAAAAAADpo/swQBuf-Sxd8/s1600/children+running+into+woods.jpg">
            <a:hlinkClick r:id="rId3"/>
          </p:cNvPr>
          <p:cNvPicPr>
            <a:picLocks noChangeAspect="1" noChangeArrowheads="1"/>
          </p:cNvPicPr>
          <p:nvPr/>
        </p:nvPicPr>
        <p:blipFill>
          <a:blip r:embed="rId4" cstate="print"/>
          <a:srcRect/>
          <a:stretch>
            <a:fillRect/>
          </a:stretch>
        </p:blipFill>
        <p:spPr bwMode="auto">
          <a:xfrm>
            <a:off x="1" y="-1"/>
            <a:ext cx="9143999" cy="1377387"/>
          </a:xfrm>
          <a:prstGeom prst="rect">
            <a:avLst/>
          </a:prstGeom>
          <a:noFill/>
          <a:effectLst>
            <a:glow rad="101600">
              <a:schemeClr val="accent1">
                <a:satMod val="175000"/>
                <a:alpha val="40000"/>
              </a:schemeClr>
            </a:glow>
            <a:softEdge rad="127000"/>
          </a:effectLst>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ADVENTURE TRAINING LOGO amended"/>
          <p:cNvPicPr>
            <a:picLocks noChangeAspect="1" noChangeArrowheads="1"/>
          </p:cNvPicPr>
          <p:nvPr/>
        </p:nvPicPr>
        <p:blipFill>
          <a:blip r:embed="rId2" cstate="print"/>
          <a:srcRect/>
          <a:stretch>
            <a:fillRect/>
          </a:stretch>
        </p:blipFill>
        <p:spPr bwMode="auto">
          <a:xfrm>
            <a:off x="7328773" y="5746739"/>
            <a:ext cx="1579738" cy="865909"/>
          </a:xfrm>
          <a:prstGeom prst="rect">
            <a:avLst/>
          </a:prstGeom>
          <a:noFill/>
          <a:ln w="9525">
            <a:noFill/>
            <a:miter lim="800000"/>
            <a:headEnd/>
            <a:tailEnd/>
          </a:ln>
          <a:effectLst>
            <a:glow rad="139700">
              <a:schemeClr val="accent1">
                <a:satMod val="175000"/>
                <a:alpha val="40000"/>
              </a:schemeClr>
            </a:glow>
            <a:softEdge rad="31750"/>
          </a:effectLst>
        </p:spPr>
      </p:pic>
      <p:sp>
        <p:nvSpPr>
          <p:cNvPr id="2" name="Title 1"/>
          <p:cNvSpPr>
            <a:spLocks noGrp="1"/>
          </p:cNvSpPr>
          <p:nvPr>
            <p:ph type="ctrTitle"/>
          </p:nvPr>
        </p:nvSpPr>
        <p:spPr>
          <a:xfrm>
            <a:off x="1" y="532435"/>
            <a:ext cx="4904508" cy="844952"/>
          </a:xfrm>
        </p:spPr>
        <p:txBody>
          <a:bodyPr>
            <a:normAutofit fontScale="90000"/>
          </a:bodyPr>
          <a:lstStyle/>
          <a:p>
            <a:pPr algn="l"/>
            <a:r>
              <a:rPr lang="en-GB" sz="3600" dirty="0" smtClean="0"/>
              <a:t/>
            </a:r>
            <a:br>
              <a:rPr lang="en-GB" sz="3600" dirty="0" smtClean="0"/>
            </a:br>
            <a:r>
              <a:rPr lang="en-GB" sz="3600" dirty="0" smtClean="0"/>
              <a:t/>
            </a:r>
            <a:br>
              <a:rPr lang="en-GB" sz="3600" dirty="0" smtClean="0"/>
            </a:br>
            <a:r>
              <a:rPr lang="en-GB" sz="3600" dirty="0" smtClean="0">
                <a:solidFill>
                  <a:schemeClr val="accent2">
                    <a:lumMod val="50000"/>
                  </a:schemeClr>
                </a:solidFill>
              </a:rPr>
              <a:t>Forest School </a:t>
            </a:r>
            <a:endParaRPr lang="en-GB" sz="3600" dirty="0">
              <a:solidFill>
                <a:schemeClr val="accent2">
                  <a:lumMod val="50000"/>
                </a:schemeClr>
              </a:solidFill>
            </a:endParaRPr>
          </a:p>
        </p:txBody>
      </p:sp>
      <p:sp>
        <p:nvSpPr>
          <p:cNvPr id="3" name="Subtitle 2"/>
          <p:cNvSpPr>
            <a:spLocks noGrp="1"/>
          </p:cNvSpPr>
          <p:nvPr>
            <p:ph type="subTitle" idx="1"/>
          </p:nvPr>
        </p:nvSpPr>
        <p:spPr>
          <a:xfrm>
            <a:off x="682906" y="1873770"/>
            <a:ext cx="7998107" cy="3588152"/>
          </a:xfrm>
          <a:noFill/>
          <a:effectLst>
            <a:glow rad="101600">
              <a:schemeClr val="accent1">
                <a:satMod val="175000"/>
                <a:alpha val="40000"/>
              </a:schemeClr>
            </a:glow>
            <a:softEdge rad="317500"/>
          </a:effectLst>
        </p:spPr>
        <p:txBody>
          <a:bodyPr>
            <a:normAutofit fontScale="92500" lnSpcReduction="20000"/>
          </a:bodyPr>
          <a:lstStyle/>
          <a:p>
            <a:r>
              <a:rPr lang="en-GB" dirty="0" smtClean="0">
                <a:solidFill>
                  <a:schemeClr val="accent2">
                    <a:lumMod val="50000"/>
                  </a:schemeClr>
                </a:solidFill>
              </a:rPr>
              <a:t>Forest School For All</a:t>
            </a:r>
          </a:p>
          <a:p>
            <a:pPr algn="l"/>
            <a:r>
              <a:rPr lang="en-GB" dirty="0" smtClean="0">
                <a:solidFill>
                  <a:schemeClr val="accent2">
                    <a:lumMod val="50000"/>
                  </a:schemeClr>
                </a:solidFill>
              </a:rPr>
              <a:t>Part of normal development</a:t>
            </a:r>
          </a:p>
          <a:p>
            <a:pPr algn="l"/>
            <a:r>
              <a:rPr lang="en-GB" dirty="0" smtClean="0">
                <a:solidFill>
                  <a:schemeClr val="accent2">
                    <a:lumMod val="50000"/>
                  </a:schemeClr>
                </a:solidFill>
              </a:rPr>
              <a:t>Young people with challenging behaviour</a:t>
            </a:r>
          </a:p>
          <a:p>
            <a:pPr algn="l"/>
            <a:r>
              <a:rPr lang="en-GB" dirty="0" smtClean="0">
                <a:solidFill>
                  <a:schemeClr val="accent2">
                    <a:lumMod val="50000"/>
                  </a:schemeClr>
                </a:solidFill>
              </a:rPr>
              <a:t>Sensory impairment, mobility difficulties, mental health issues</a:t>
            </a:r>
          </a:p>
          <a:p>
            <a:pPr algn="l"/>
            <a:r>
              <a:rPr lang="en-GB" dirty="0" smtClean="0">
                <a:solidFill>
                  <a:schemeClr val="accent2">
                    <a:lumMod val="50000"/>
                  </a:schemeClr>
                </a:solidFill>
              </a:rPr>
              <a:t>Young people with Autism</a:t>
            </a:r>
          </a:p>
          <a:p>
            <a:pPr algn="l"/>
            <a:r>
              <a:rPr lang="en-GB" dirty="0" smtClean="0">
                <a:solidFill>
                  <a:schemeClr val="accent2">
                    <a:lumMod val="50000"/>
                  </a:schemeClr>
                </a:solidFill>
              </a:rPr>
              <a:t>Recovering addicts</a:t>
            </a:r>
          </a:p>
          <a:p>
            <a:pPr algn="l"/>
            <a:r>
              <a:rPr lang="en-GB" dirty="0" smtClean="0">
                <a:solidFill>
                  <a:schemeClr val="accent2">
                    <a:lumMod val="50000"/>
                  </a:schemeClr>
                </a:solidFill>
              </a:rPr>
              <a:t>Struggling families</a:t>
            </a:r>
            <a:endParaRPr lang="en-GB" dirty="0">
              <a:solidFill>
                <a:schemeClr val="accent2">
                  <a:lumMod val="50000"/>
                </a:schemeClr>
              </a:solidFill>
            </a:endParaRPr>
          </a:p>
        </p:txBody>
      </p:sp>
      <p:pic>
        <p:nvPicPr>
          <p:cNvPr id="6" name="Picture 6" descr="http://1.bp.blogspot.com/-_qYIVRakvrA/T94XDWu7ZDI/AAAAAAAADpo/swQBuf-Sxd8/s1600/children+running+into+woods.jpg">
            <a:hlinkClick r:id="rId3"/>
          </p:cNvPr>
          <p:cNvPicPr>
            <a:picLocks noChangeAspect="1" noChangeArrowheads="1"/>
          </p:cNvPicPr>
          <p:nvPr/>
        </p:nvPicPr>
        <p:blipFill>
          <a:blip r:embed="rId4" cstate="print"/>
          <a:srcRect/>
          <a:stretch>
            <a:fillRect/>
          </a:stretch>
        </p:blipFill>
        <p:spPr bwMode="auto">
          <a:xfrm>
            <a:off x="1" y="-1"/>
            <a:ext cx="9143999" cy="1377387"/>
          </a:xfrm>
          <a:prstGeom prst="rect">
            <a:avLst/>
          </a:prstGeom>
          <a:noFill/>
          <a:effectLst>
            <a:glow rad="101600">
              <a:schemeClr val="accent1">
                <a:satMod val="175000"/>
                <a:alpha val="40000"/>
              </a:schemeClr>
            </a:glow>
            <a:softEdge rad="127000"/>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ADVENTURE TRAINING LOGO amended"/>
          <p:cNvPicPr>
            <a:picLocks noChangeAspect="1" noChangeArrowheads="1"/>
          </p:cNvPicPr>
          <p:nvPr/>
        </p:nvPicPr>
        <p:blipFill>
          <a:blip r:embed="rId2" cstate="print"/>
          <a:srcRect/>
          <a:stretch>
            <a:fillRect/>
          </a:stretch>
        </p:blipFill>
        <p:spPr bwMode="auto">
          <a:xfrm>
            <a:off x="7328773" y="5746739"/>
            <a:ext cx="1579738" cy="865909"/>
          </a:xfrm>
          <a:prstGeom prst="rect">
            <a:avLst/>
          </a:prstGeom>
          <a:noFill/>
          <a:ln w="9525">
            <a:noFill/>
            <a:miter lim="800000"/>
            <a:headEnd/>
            <a:tailEnd/>
          </a:ln>
          <a:effectLst>
            <a:glow rad="139700">
              <a:schemeClr val="accent1">
                <a:satMod val="175000"/>
                <a:alpha val="40000"/>
              </a:schemeClr>
            </a:glow>
            <a:softEdge rad="31750"/>
          </a:effectLst>
        </p:spPr>
      </p:pic>
      <p:sp>
        <p:nvSpPr>
          <p:cNvPr id="2" name="Title 1"/>
          <p:cNvSpPr>
            <a:spLocks noGrp="1"/>
          </p:cNvSpPr>
          <p:nvPr>
            <p:ph type="ctrTitle"/>
          </p:nvPr>
        </p:nvSpPr>
        <p:spPr>
          <a:xfrm>
            <a:off x="1" y="532435"/>
            <a:ext cx="4904508" cy="844952"/>
          </a:xfrm>
        </p:spPr>
        <p:txBody>
          <a:bodyPr>
            <a:normAutofit fontScale="90000"/>
          </a:bodyPr>
          <a:lstStyle/>
          <a:p>
            <a:pPr algn="l"/>
            <a:r>
              <a:rPr lang="en-GB" sz="3600" dirty="0" smtClean="0"/>
              <a:t/>
            </a:r>
            <a:br>
              <a:rPr lang="en-GB" sz="3600" dirty="0" smtClean="0"/>
            </a:br>
            <a:r>
              <a:rPr lang="en-GB" sz="3600" dirty="0" smtClean="0"/>
              <a:t/>
            </a:r>
            <a:br>
              <a:rPr lang="en-GB" sz="3600" dirty="0" smtClean="0"/>
            </a:br>
            <a:r>
              <a:rPr lang="en-GB" sz="3600" dirty="0" smtClean="0">
                <a:solidFill>
                  <a:schemeClr val="accent2">
                    <a:lumMod val="50000"/>
                  </a:schemeClr>
                </a:solidFill>
              </a:rPr>
              <a:t>Forest School </a:t>
            </a:r>
            <a:endParaRPr lang="en-GB" sz="3600" dirty="0">
              <a:solidFill>
                <a:schemeClr val="accent2">
                  <a:lumMod val="50000"/>
                </a:schemeClr>
              </a:solidFill>
            </a:endParaRPr>
          </a:p>
        </p:txBody>
      </p:sp>
      <p:sp>
        <p:nvSpPr>
          <p:cNvPr id="3" name="Subtitle 2"/>
          <p:cNvSpPr>
            <a:spLocks noGrp="1"/>
          </p:cNvSpPr>
          <p:nvPr>
            <p:ph type="subTitle" idx="1"/>
          </p:nvPr>
        </p:nvSpPr>
        <p:spPr>
          <a:xfrm>
            <a:off x="682906" y="1377387"/>
            <a:ext cx="7998107" cy="3588152"/>
          </a:xfrm>
          <a:noFill/>
          <a:effectLst>
            <a:glow rad="101600">
              <a:schemeClr val="accent1">
                <a:satMod val="175000"/>
                <a:alpha val="40000"/>
              </a:schemeClr>
            </a:glow>
            <a:softEdge rad="317500"/>
          </a:effectLst>
        </p:spPr>
        <p:txBody>
          <a:bodyPr/>
          <a:lstStyle/>
          <a:p>
            <a:r>
              <a:rPr lang="en-GB" b="1" dirty="0" smtClean="0">
                <a:solidFill>
                  <a:schemeClr val="accent2">
                    <a:lumMod val="50000"/>
                  </a:schemeClr>
                </a:solidFill>
              </a:rPr>
              <a:t>Challenging behaviour</a:t>
            </a:r>
          </a:p>
          <a:p>
            <a:pPr algn="l"/>
            <a:r>
              <a:rPr lang="en-GB" dirty="0" smtClean="0">
                <a:solidFill>
                  <a:schemeClr val="accent2">
                    <a:lumMod val="50000"/>
                  </a:schemeClr>
                </a:solidFill>
              </a:rPr>
              <a:t>‘Repeated enjoyable outdoor experiences will have a positive effect on people, including on their personal dispositions for learning or for personal change.’</a:t>
            </a:r>
          </a:p>
          <a:p>
            <a:r>
              <a:rPr lang="en-GB" dirty="0" smtClean="0">
                <a:solidFill>
                  <a:schemeClr val="accent2">
                    <a:lumMod val="50000"/>
                  </a:schemeClr>
                </a:solidFill>
              </a:rPr>
              <a:t>					(Sara Knight, 2011)</a:t>
            </a:r>
          </a:p>
          <a:p>
            <a:endParaRPr lang="en-GB" dirty="0"/>
          </a:p>
        </p:txBody>
      </p:sp>
      <p:pic>
        <p:nvPicPr>
          <p:cNvPr id="6" name="Picture 6" descr="http://1.bp.blogspot.com/-_qYIVRakvrA/T94XDWu7ZDI/AAAAAAAADpo/swQBuf-Sxd8/s1600/children+running+into+woods.jpg">
            <a:hlinkClick r:id="rId3"/>
          </p:cNvPr>
          <p:cNvPicPr>
            <a:picLocks noChangeAspect="1" noChangeArrowheads="1"/>
          </p:cNvPicPr>
          <p:nvPr/>
        </p:nvPicPr>
        <p:blipFill>
          <a:blip r:embed="rId4" cstate="print"/>
          <a:srcRect/>
          <a:stretch>
            <a:fillRect/>
          </a:stretch>
        </p:blipFill>
        <p:spPr bwMode="auto">
          <a:xfrm>
            <a:off x="1" y="-1"/>
            <a:ext cx="9143999" cy="1377387"/>
          </a:xfrm>
          <a:prstGeom prst="rect">
            <a:avLst/>
          </a:prstGeom>
          <a:noFill/>
          <a:effectLst>
            <a:glow rad="101600">
              <a:schemeClr val="accent1">
                <a:satMod val="175000"/>
                <a:alpha val="40000"/>
              </a:schemeClr>
            </a:glow>
            <a:softEdge rad="127000"/>
          </a:effectLst>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ADVENTURE TRAINING LOGO amended"/>
          <p:cNvPicPr>
            <a:picLocks noChangeAspect="1" noChangeArrowheads="1"/>
          </p:cNvPicPr>
          <p:nvPr/>
        </p:nvPicPr>
        <p:blipFill>
          <a:blip r:embed="rId2" cstate="print"/>
          <a:srcRect/>
          <a:stretch>
            <a:fillRect/>
          </a:stretch>
        </p:blipFill>
        <p:spPr bwMode="auto">
          <a:xfrm>
            <a:off x="7328773" y="5746739"/>
            <a:ext cx="1579738" cy="865909"/>
          </a:xfrm>
          <a:prstGeom prst="rect">
            <a:avLst/>
          </a:prstGeom>
          <a:noFill/>
          <a:ln w="9525">
            <a:noFill/>
            <a:miter lim="800000"/>
            <a:headEnd/>
            <a:tailEnd/>
          </a:ln>
          <a:effectLst>
            <a:glow rad="139700">
              <a:schemeClr val="accent1">
                <a:satMod val="175000"/>
                <a:alpha val="40000"/>
              </a:schemeClr>
            </a:glow>
            <a:softEdge rad="31750"/>
          </a:effectLst>
        </p:spPr>
      </p:pic>
      <p:sp>
        <p:nvSpPr>
          <p:cNvPr id="2" name="Title 1"/>
          <p:cNvSpPr>
            <a:spLocks noGrp="1"/>
          </p:cNvSpPr>
          <p:nvPr>
            <p:ph type="ctrTitle"/>
          </p:nvPr>
        </p:nvSpPr>
        <p:spPr>
          <a:xfrm>
            <a:off x="1" y="532435"/>
            <a:ext cx="4904508" cy="844952"/>
          </a:xfrm>
        </p:spPr>
        <p:txBody>
          <a:bodyPr>
            <a:normAutofit fontScale="90000"/>
          </a:bodyPr>
          <a:lstStyle/>
          <a:p>
            <a:pPr algn="l"/>
            <a:r>
              <a:rPr lang="en-GB" sz="3600" dirty="0" smtClean="0"/>
              <a:t/>
            </a:r>
            <a:br>
              <a:rPr lang="en-GB" sz="3600" dirty="0" smtClean="0"/>
            </a:br>
            <a:r>
              <a:rPr lang="en-GB" sz="3600" dirty="0" smtClean="0"/>
              <a:t/>
            </a:r>
            <a:br>
              <a:rPr lang="en-GB" sz="3600" dirty="0" smtClean="0"/>
            </a:br>
            <a:r>
              <a:rPr lang="en-GB" sz="3600" dirty="0" smtClean="0">
                <a:solidFill>
                  <a:schemeClr val="accent2">
                    <a:lumMod val="50000"/>
                  </a:schemeClr>
                </a:solidFill>
              </a:rPr>
              <a:t>Forest School </a:t>
            </a:r>
            <a:endParaRPr lang="en-GB" sz="3600" dirty="0">
              <a:solidFill>
                <a:schemeClr val="accent2">
                  <a:lumMod val="50000"/>
                </a:schemeClr>
              </a:solidFill>
            </a:endParaRPr>
          </a:p>
        </p:txBody>
      </p:sp>
      <p:sp>
        <p:nvSpPr>
          <p:cNvPr id="3" name="Subtitle 2"/>
          <p:cNvSpPr>
            <a:spLocks noGrp="1"/>
          </p:cNvSpPr>
          <p:nvPr>
            <p:ph type="subTitle" idx="1"/>
          </p:nvPr>
        </p:nvSpPr>
        <p:spPr>
          <a:xfrm>
            <a:off x="682906" y="1377387"/>
            <a:ext cx="7998107" cy="3588152"/>
          </a:xfrm>
          <a:noFill/>
          <a:effectLst>
            <a:glow rad="101600">
              <a:schemeClr val="accent1">
                <a:satMod val="175000"/>
                <a:alpha val="40000"/>
              </a:schemeClr>
            </a:glow>
            <a:softEdge rad="317500"/>
          </a:effectLst>
        </p:spPr>
        <p:txBody>
          <a:bodyPr>
            <a:normAutofit fontScale="85000" lnSpcReduction="20000"/>
          </a:bodyPr>
          <a:lstStyle/>
          <a:p>
            <a:r>
              <a:rPr lang="en-GB" b="1" dirty="0" smtClean="0">
                <a:solidFill>
                  <a:schemeClr val="accent2">
                    <a:lumMod val="50000"/>
                  </a:schemeClr>
                </a:solidFill>
              </a:rPr>
              <a:t>Challenging behaviour</a:t>
            </a:r>
          </a:p>
          <a:p>
            <a:endParaRPr lang="en-GB" dirty="0" smtClean="0"/>
          </a:p>
          <a:p>
            <a:pPr algn="l">
              <a:buFont typeface="Arial" pitchFamily="34" charset="0"/>
              <a:buChar char="•"/>
            </a:pPr>
            <a:r>
              <a:rPr lang="en-GB" dirty="0" smtClean="0">
                <a:solidFill>
                  <a:schemeClr val="accent2">
                    <a:lumMod val="50000"/>
                  </a:schemeClr>
                </a:solidFill>
              </a:rPr>
              <a:t>Keep learning fun and positive.</a:t>
            </a:r>
          </a:p>
          <a:p>
            <a:pPr algn="l">
              <a:buFont typeface="Arial" pitchFamily="34" charset="0"/>
              <a:buChar char="•"/>
            </a:pPr>
            <a:r>
              <a:rPr lang="en-GB" dirty="0" smtClean="0">
                <a:solidFill>
                  <a:schemeClr val="accent2">
                    <a:lumMod val="50000"/>
                  </a:schemeClr>
                </a:solidFill>
              </a:rPr>
              <a:t>Give lots of praise.</a:t>
            </a:r>
          </a:p>
          <a:p>
            <a:pPr algn="l">
              <a:buFont typeface="Arial" pitchFamily="34" charset="0"/>
              <a:buChar char="•"/>
            </a:pPr>
            <a:r>
              <a:rPr lang="en-GB" dirty="0" smtClean="0">
                <a:solidFill>
                  <a:schemeClr val="accent2">
                    <a:lumMod val="50000"/>
                  </a:schemeClr>
                </a:solidFill>
              </a:rPr>
              <a:t>Talk about undesirable behaviour so the act is undesirable not the individual.</a:t>
            </a:r>
          </a:p>
          <a:p>
            <a:pPr algn="l">
              <a:buFont typeface="Arial" pitchFamily="34" charset="0"/>
              <a:buChar char="•"/>
            </a:pPr>
            <a:r>
              <a:rPr lang="en-GB" dirty="0" smtClean="0">
                <a:solidFill>
                  <a:schemeClr val="accent2">
                    <a:lumMod val="50000"/>
                  </a:schemeClr>
                </a:solidFill>
              </a:rPr>
              <a:t>Repeatedly ignoring bad behaviour and praising appropriate behaviour will eventually change learned behaviour.</a:t>
            </a:r>
            <a:endParaRPr lang="en-GB" dirty="0">
              <a:solidFill>
                <a:schemeClr val="accent2">
                  <a:lumMod val="50000"/>
                </a:schemeClr>
              </a:solidFill>
            </a:endParaRPr>
          </a:p>
        </p:txBody>
      </p:sp>
      <p:pic>
        <p:nvPicPr>
          <p:cNvPr id="6" name="Picture 6" descr="http://1.bp.blogspot.com/-_qYIVRakvrA/T94XDWu7ZDI/AAAAAAAADpo/swQBuf-Sxd8/s1600/children+running+into+woods.jpg">
            <a:hlinkClick r:id="rId3"/>
          </p:cNvPr>
          <p:cNvPicPr>
            <a:picLocks noChangeAspect="1" noChangeArrowheads="1"/>
          </p:cNvPicPr>
          <p:nvPr/>
        </p:nvPicPr>
        <p:blipFill>
          <a:blip r:embed="rId4" cstate="print"/>
          <a:srcRect/>
          <a:stretch>
            <a:fillRect/>
          </a:stretch>
        </p:blipFill>
        <p:spPr bwMode="auto">
          <a:xfrm>
            <a:off x="1" y="-1"/>
            <a:ext cx="9143999" cy="1377387"/>
          </a:xfrm>
          <a:prstGeom prst="rect">
            <a:avLst/>
          </a:prstGeom>
          <a:noFill/>
          <a:effectLst>
            <a:glow rad="101600">
              <a:schemeClr val="accent1">
                <a:satMod val="175000"/>
                <a:alpha val="40000"/>
              </a:schemeClr>
            </a:glow>
            <a:softEdge rad="127000"/>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ADVENTURE TRAINING LOGO amended"/>
          <p:cNvPicPr>
            <a:picLocks noChangeAspect="1" noChangeArrowheads="1"/>
          </p:cNvPicPr>
          <p:nvPr/>
        </p:nvPicPr>
        <p:blipFill>
          <a:blip r:embed="rId2" cstate="print"/>
          <a:srcRect/>
          <a:stretch>
            <a:fillRect/>
          </a:stretch>
        </p:blipFill>
        <p:spPr bwMode="auto">
          <a:xfrm>
            <a:off x="7328773" y="5746739"/>
            <a:ext cx="1579738" cy="865909"/>
          </a:xfrm>
          <a:prstGeom prst="rect">
            <a:avLst/>
          </a:prstGeom>
          <a:noFill/>
          <a:ln w="9525">
            <a:noFill/>
            <a:miter lim="800000"/>
            <a:headEnd/>
            <a:tailEnd/>
          </a:ln>
          <a:effectLst>
            <a:glow rad="139700">
              <a:schemeClr val="accent1">
                <a:satMod val="175000"/>
                <a:alpha val="40000"/>
              </a:schemeClr>
            </a:glow>
            <a:softEdge rad="31750"/>
          </a:effectLst>
        </p:spPr>
      </p:pic>
      <p:sp>
        <p:nvSpPr>
          <p:cNvPr id="2" name="Title 1"/>
          <p:cNvSpPr>
            <a:spLocks noGrp="1"/>
          </p:cNvSpPr>
          <p:nvPr>
            <p:ph type="ctrTitle"/>
          </p:nvPr>
        </p:nvSpPr>
        <p:spPr>
          <a:xfrm>
            <a:off x="1" y="532435"/>
            <a:ext cx="4904508" cy="844952"/>
          </a:xfrm>
        </p:spPr>
        <p:txBody>
          <a:bodyPr>
            <a:normAutofit fontScale="90000"/>
          </a:bodyPr>
          <a:lstStyle/>
          <a:p>
            <a:pPr algn="l"/>
            <a:r>
              <a:rPr lang="en-GB" sz="3600" dirty="0" smtClean="0"/>
              <a:t/>
            </a:r>
            <a:br>
              <a:rPr lang="en-GB" sz="3600" dirty="0" smtClean="0"/>
            </a:br>
            <a:r>
              <a:rPr lang="en-GB" sz="3600" dirty="0" smtClean="0"/>
              <a:t/>
            </a:r>
            <a:br>
              <a:rPr lang="en-GB" sz="3600" dirty="0" smtClean="0"/>
            </a:br>
            <a:r>
              <a:rPr lang="en-GB" sz="3600" dirty="0" smtClean="0">
                <a:solidFill>
                  <a:schemeClr val="accent2">
                    <a:lumMod val="50000"/>
                  </a:schemeClr>
                </a:solidFill>
              </a:rPr>
              <a:t>Forest School </a:t>
            </a:r>
            <a:endParaRPr lang="en-GB" sz="3600" dirty="0">
              <a:solidFill>
                <a:schemeClr val="accent2">
                  <a:lumMod val="50000"/>
                </a:schemeClr>
              </a:solidFill>
            </a:endParaRPr>
          </a:p>
        </p:txBody>
      </p:sp>
      <p:sp>
        <p:nvSpPr>
          <p:cNvPr id="3" name="Subtitle 2"/>
          <p:cNvSpPr>
            <a:spLocks noGrp="1"/>
          </p:cNvSpPr>
          <p:nvPr>
            <p:ph type="subTitle" idx="1"/>
          </p:nvPr>
        </p:nvSpPr>
        <p:spPr>
          <a:xfrm>
            <a:off x="682906" y="1377387"/>
            <a:ext cx="7998107" cy="3588152"/>
          </a:xfrm>
          <a:noFill/>
          <a:effectLst>
            <a:glow rad="101600">
              <a:schemeClr val="accent1">
                <a:satMod val="175000"/>
                <a:alpha val="40000"/>
              </a:schemeClr>
            </a:glow>
            <a:softEdge rad="317500"/>
          </a:effectLst>
        </p:spPr>
        <p:txBody>
          <a:bodyPr>
            <a:normAutofit/>
          </a:bodyPr>
          <a:lstStyle/>
          <a:p>
            <a:endParaRPr lang="en-GB" sz="3500" smtClean="0">
              <a:solidFill>
                <a:schemeClr val="accent1">
                  <a:lumMod val="50000"/>
                </a:schemeClr>
              </a:solidFill>
            </a:endParaRPr>
          </a:p>
          <a:p>
            <a:r>
              <a:rPr lang="en-GB" sz="3500" smtClean="0">
                <a:solidFill>
                  <a:schemeClr val="accent1">
                    <a:lumMod val="50000"/>
                  </a:schemeClr>
                </a:solidFill>
              </a:rPr>
              <a:t>More </a:t>
            </a:r>
            <a:r>
              <a:rPr lang="en-GB" sz="3500" dirty="0" smtClean="0">
                <a:solidFill>
                  <a:schemeClr val="accent1">
                    <a:lumMod val="50000"/>
                  </a:schemeClr>
                </a:solidFill>
              </a:rPr>
              <a:t>about the benefits of being outside with;</a:t>
            </a:r>
          </a:p>
          <a:p>
            <a:r>
              <a:rPr lang="en-GB" sz="7200" dirty="0" smtClean="0">
                <a:solidFill>
                  <a:schemeClr val="accent1">
                    <a:lumMod val="50000"/>
                  </a:schemeClr>
                </a:solidFill>
              </a:rPr>
              <a:t>The Green Mind</a:t>
            </a:r>
          </a:p>
        </p:txBody>
      </p:sp>
      <p:pic>
        <p:nvPicPr>
          <p:cNvPr id="6" name="Picture 6" descr="http://1.bp.blogspot.com/-_qYIVRakvrA/T94XDWu7ZDI/AAAAAAAADpo/swQBuf-Sxd8/s1600/children+running+into+woods.jpg">
            <a:hlinkClick r:id="rId3"/>
          </p:cNvPr>
          <p:cNvPicPr>
            <a:picLocks noChangeAspect="1" noChangeArrowheads="1"/>
          </p:cNvPicPr>
          <p:nvPr/>
        </p:nvPicPr>
        <p:blipFill>
          <a:blip r:embed="rId4" cstate="print"/>
          <a:srcRect/>
          <a:stretch>
            <a:fillRect/>
          </a:stretch>
        </p:blipFill>
        <p:spPr bwMode="auto">
          <a:xfrm>
            <a:off x="1" y="-1"/>
            <a:ext cx="9143999" cy="1377387"/>
          </a:xfrm>
          <a:prstGeom prst="rect">
            <a:avLst/>
          </a:prstGeom>
          <a:noFill/>
          <a:effectLst>
            <a:glow rad="101600">
              <a:schemeClr val="accent1">
                <a:satMod val="175000"/>
                <a:alpha val="40000"/>
              </a:schemeClr>
            </a:glow>
            <a:softEdge rad="127000"/>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280</TotalTime>
  <Words>316</Words>
  <Application>Microsoft Office PowerPoint</Application>
  <PresentationFormat>On-screen Show (4:3)</PresentationFormat>
  <Paragraphs>94</Paragraphs>
  <Slides>15</Slides>
  <Notes>0</Notes>
  <HiddenSlides>0</HiddenSlides>
  <MMClips>0</MMClips>
  <ScaleCrop>false</ScaleCrop>
  <HeadingPairs>
    <vt:vector size="4" baseType="variant">
      <vt:variant>
        <vt:lpstr>Theme</vt:lpstr>
      </vt:variant>
      <vt:variant>
        <vt:i4>1</vt:i4>
      </vt:variant>
      <vt:variant>
        <vt:lpstr>Slide Titles</vt:lpstr>
      </vt:variant>
      <vt:variant>
        <vt:i4>15</vt:i4>
      </vt:variant>
    </vt:vector>
  </HeadingPairs>
  <TitlesOfParts>
    <vt:vector size="16" baseType="lpstr">
      <vt:lpstr>Office Theme</vt:lpstr>
      <vt:lpstr>  Forest School </vt:lpstr>
      <vt:lpstr>  Forest School </vt:lpstr>
      <vt:lpstr>  Forest School </vt:lpstr>
      <vt:lpstr>  Forest School </vt:lpstr>
      <vt:lpstr>  Forest School </vt:lpstr>
      <vt:lpstr>  Forest School </vt:lpstr>
      <vt:lpstr>  Forest School </vt:lpstr>
      <vt:lpstr>  Forest School </vt:lpstr>
      <vt:lpstr>  Forest School </vt:lpstr>
      <vt:lpstr>  Forest School </vt:lpstr>
      <vt:lpstr>  Forest School </vt:lpstr>
      <vt:lpstr>  Forest School </vt:lpstr>
      <vt:lpstr>  Forest School </vt:lpstr>
      <vt:lpstr>  Forest School </vt:lpstr>
      <vt:lpstr>  Forest School </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Forest School</dc:title>
  <dc:creator>Caroline</dc:creator>
  <cp:lastModifiedBy>Caroline</cp:lastModifiedBy>
  <cp:revision>29</cp:revision>
  <dcterms:created xsi:type="dcterms:W3CDTF">2015-08-07T06:59:02Z</dcterms:created>
  <dcterms:modified xsi:type="dcterms:W3CDTF">2015-10-08T11:10:25Z</dcterms:modified>
</cp:coreProperties>
</file>