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81" r:id="rId4"/>
    <p:sldId id="261" r:id="rId5"/>
    <p:sldId id="292" r:id="rId6"/>
    <p:sldId id="262" r:id="rId7"/>
    <p:sldId id="294" r:id="rId8"/>
    <p:sldId id="263" r:id="rId9"/>
    <p:sldId id="293" r:id="rId10"/>
    <p:sldId id="289" r:id="rId11"/>
    <p:sldId id="264" r:id="rId12"/>
    <p:sldId id="265" r:id="rId13"/>
    <p:sldId id="283" r:id="rId14"/>
    <p:sldId id="277" r:id="rId15"/>
    <p:sldId id="276" r:id="rId16"/>
    <p:sldId id="286" r:id="rId17"/>
    <p:sldId id="280" r:id="rId18"/>
    <p:sldId id="290"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39" autoAdjust="0"/>
    <p:restoredTop sz="94660"/>
  </p:normalViewPr>
  <p:slideViewPr>
    <p:cSldViewPr snapToGrid="0">
      <p:cViewPr varScale="1">
        <p:scale>
          <a:sx n="82" d="100"/>
          <a:sy n="82" d="100"/>
        </p:scale>
        <p:origin x="83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5B0090-275A-493E-A898-91062EC9C8A6}" type="datetimeFigureOut">
              <a:rPr lang="en-GB" smtClean="0"/>
              <a:t>30/07/2022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985A42-069C-48A8-A5CE-C81A9A07C864}" type="slidenum">
              <a:rPr lang="en-GB" smtClean="0"/>
              <a:t>‹#›</a:t>
            </a:fld>
            <a:endParaRPr lang="en-GB"/>
          </a:p>
        </p:txBody>
      </p:sp>
    </p:spTree>
    <p:extLst>
      <p:ext uri="{BB962C8B-B14F-4D97-AF65-F5344CB8AC3E}">
        <p14:creationId xmlns:p14="http://schemas.microsoft.com/office/powerpoint/2010/main" val="1238078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 more </a:t>
            </a:r>
            <a:r>
              <a:rPr lang="en-GB" sz="1800" b="1" dirty="0">
                <a:effectLst/>
                <a:latin typeface="Calibri" panose="020F0502020204030204" pitchFamily="34" charset="0"/>
                <a:ea typeface="Calibri" panose="020F0502020204030204" pitchFamily="34" charset="0"/>
                <a:cs typeface="Calibri" panose="020F0502020204030204" pitchFamily="34" charset="0"/>
              </a:rPr>
              <a:t>risks</a:t>
            </a:r>
            <a:r>
              <a:rPr lang="en-GB" sz="1800" dirty="0">
                <a:effectLst/>
                <a:latin typeface="Calibri" panose="020F0502020204030204" pitchFamily="34" charset="0"/>
                <a:ea typeface="Calibri" panose="020F0502020204030204" pitchFamily="34" charset="0"/>
                <a:cs typeface="Calibri" panose="020F0502020204030204" pitchFamily="34" charset="0"/>
              </a:rPr>
              <a:t> you allow children to take, the better they learn to take care of themselves. If you never let them take any </a:t>
            </a:r>
            <a:r>
              <a:rPr lang="en-GB" sz="1800" b="1" dirty="0">
                <a:effectLst/>
                <a:latin typeface="Calibri" panose="020F0502020204030204" pitchFamily="34" charset="0"/>
                <a:ea typeface="Calibri" panose="020F0502020204030204" pitchFamily="34" charset="0"/>
                <a:cs typeface="Calibri" panose="020F0502020204030204" pitchFamily="34" charset="0"/>
              </a:rPr>
              <a:t>risks</a:t>
            </a:r>
            <a:r>
              <a:rPr lang="en-GB" sz="1800" dirty="0">
                <a:effectLst/>
                <a:latin typeface="Calibri" panose="020F0502020204030204" pitchFamily="34" charset="0"/>
                <a:ea typeface="Calibri" panose="020F0502020204030204" pitchFamily="34" charset="0"/>
                <a:cs typeface="Calibri" panose="020F0502020204030204" pitchFamily="34" charset="0"/>
              </a:rPr>
              <a:t>, then I believe they become very prone to injury. I like the type of child who takes risks. Better by far than the one who never does so.”													Roald Dahl 1997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Natural Environment conference at Loughborough University in Leicestershire, "Climbing </a:t>
            </a:r>
            <a:r>
              <a:rPr lang="en-GB" sz="1800" b="1" dirty="0">
                <a:effectLst/>
                <a:latin typeface="Calibri" panose="020F0502020204030204" pitchFamily="34" charset="0"/>
                <a:ea typeface="Calibri" panose="020F0502020204030204" pitchFamily="34" charset="0"/>
                <a:cs typeface="Calibri" panose="020F0502020204030204" pitchFamily="34" charset="0"/>
              </a:rPr>
              <a:t>trees</a:t>
            </a:r>
            <a:r>
              <a:rPr lang="en-GB" sz="1800" dirty="0">
                <a:effectLst/>
                <a:latin typeface="Calibri" panose="020F0502020204030204" pitchFamily="34" charset="0"/>
                <a:ea typeface="Calibri" panose="020F0502020204030204" pitchFamily="34" charset="0"/>
                <a:cs typeface="Calibri" panose="020F0502020204030204" pitchFamily="34" charset="0"/>
              </a:rPr>
              <a:t> and falling out of them is all part of growing up and having small </a:t>
            </a:r>
            <a:r>
              <a:rPr lang="en-GB" sz="1800" b="1" dirty="0">
                <a:effectLst/>
                <a:latin typeface="Calibri" panose="020F0502020204030204" pitchFamily="34" charset="0"/>
                <a:ea typeface="Calibri" panose="020F0502020204030204" pitchFamily="34" charset="0"/>
                <a:cs typeface="Calibri" panose="020F0502020204030204" pitchFamily="34" charset="0"/>
              </a:rPr>
              <a:t>injuries</a:t>
            </a:r>
            <a:r>
              <a:rPr lang="en-GB" sz="1800" dirty="0">
                <a:effectLst/>
                <a:latin typeface="Calibri" panose="020F0502020204030204" pitchFamily="34" charset="0"/>
                <a:ea typeface="Calibri" panose="020F0502020204030204" pitchFamily="34" charset="0"/>
                <a:cs typeface="Calibri" panose="020F0502020204030204" pitchFamily="34" charset="0"/>
              </a:rPr>
              <a:t> helps children learn about risks.’’ Spokesman 2007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It would be better for the occasional child to fall out of a tree and break their arm than to develop repetitive strain injury from playing computer games’ (RSPA, 2007)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Then at the bottom of the slide there are 2 books with the same theme, children these days are growing up in a society which isn’t allowing them to learn from having minor injuries so they are more exposed to really hurting themselves because they haven’t learnt to risk assess and keep themselves safe.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There is another line of thinking that takes a different view. If you remove all challenge and excitement from a child’s life some children are adrenaline junkies and they will seek thrills &amp; excitement elsewhere: jumping carriages on electric train lines or climbing pylons or experimenting with alcohol and drugs. Far better for us to provide stimulating exciting and adventurous challenges through which children learn to risk assess and look after themselves, from a young age.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a:t>
            </a:fld>
            <a:endParaRPr lang="en-GB"/>
          </a:p>
        </p:txBody>
      </p:sp>
    </p:spTree>
    <p:extLst>
      <p:ext uri="{BB962C8B-B14F-4D97-AF65-F5344CB8AC3E}">
        <p14:creationId xmlns:p14="http://schemas.microsoft.com/office/powerpoint/2010/main" val="1217449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Next a few definitions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A Hazard – is something that could cause harm, an object, an activity, or some sort of phenomenon – one example would be the weather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 impact or consequence is how bad the harm or injury could be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Risk is a combination of 2 things, a combination of the impact and how likely the incident is to happen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Benefit is an easy one to define – an advantage or positive outcome gained from an activity.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2</a:t>
            </a:fld>
            <a:endParaRPr lang="en-GB"/>
          </a:p>
        </p:txBody>
      </p:sp>
    </p:spTree>
    <p:extLst>
      <p:ext uri="{BB962C8B-B14F-4D97-AF65-F5344CB8AC3E}">
        <p14:creationId xmlns:p14="http://schemas.microsoft.com/office/powerpoint/2010/main" val="3119556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A thorough risk benefit analysis has 8 stages, in the first 3 stages you need to identify the hazards, the impact and the likelihood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Then fourthly, you need to multiply the impact and likelihood together to calculate the risk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 Next comes your risk management section where you need to put in some safety measures or control measures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Then with the control measures in place you need to reassess the risk, and ask yourself has the risk reduced to an acceptable level?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Stage 7 identify the benefits that could be gained from doing the activity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Then finish off with your final decision, do the benefits outweigh the risks?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3</a:t>
            </a:fld>
            <a:endParaRPr lang="en-GB"/>
          </a:p>
        </p:txBody>
      </p:sp>
    </p:spTree>
    <p:extLst>
      <p:ext uri="{BB962C8B-B14F-4D97-AF65-F5344CB8AC3E}">
        <p14:creationId xmlns:p14="http://schemas.microsoft.com/office/powerpoint/2010/main" val="3216000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Now I would like you to watch this clip from YouTube of a kindergarten child climbing a tree in Denmark, and let me know what you think;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You will find the clip on YouTube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Kids Gone Wild: Denmark’s Forest Kindergartens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Please feel free to watch the whole thing if you like but the bit I’d like you to see starts at 4minutes 54 seconds and runs through to 6 minutes 10 secs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Well what do you think about that?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That’s even a bit too risky for me – I love the outdoors and climbing trees but I am not comfortable with tree climbing in that shape or form.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Let’s start to risk assess with that tree climbing clip in mind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4</a:t>
            </a:fld>
            <a:endParaRPr lang="en-GB"/>
          </a:p>
        </p:txBody>
      </p:sp>
    </p:spTree>
    <p:extLst>
      <p:ext uri="{BB962C8B-B14F-4D97-AF65-F5344CB8AC3E}">
        <p14:creationId xmlns:p14="http://schemas.microsoft.com/office/powerpoint/2010/main" val="2593897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Now I would like you to watch this clip from YouTube of a kindergarten child climbing a tree in Denmark, and let me know what you think;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You will find the clip on YouTube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Kids Gone Wild: Denmark’s Forest Kindergartens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Please feel free to watch the whole thing if you like but the bit I’d like you to see starts at 4minutes 54 seconds and runs through to 6 minutes 10 secs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Well what do you think about that?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That’s even a bit too risky for me – I love the outdoors and climbing trees but I am not comfortable with tree climbing in that shape or form.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Let’s start to risk assess with that tree climbing clip in mind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5</a:t>
            </a:fld>
            <a:endParaRPr lang="en-GB"/>
          </a:p>
        </p:txBody>
      </p:sp>
    </p:spTree>
    <p:extLst>
      <p:ext uri="{BB962C8B-B14F-4D97-AF65-F5344CB8AC3E}">
        <p14:creationId xmlns:p14="http://schemas.microsoft.com/office/powerpoint/2010/main" val="4050475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Stage 1 Firstly let’s identify the hazards, impact and likelihood.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 danger or hazard is that he may fall, his foot may slip or a branch may break.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What would the impact or consequence be of him falling?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6</a:t>
            </a:fld>
            <a:endParaRPr lang="en-GB"/>
          </a:p>
        </p:txBody>
      </p:sp>
    </p:spTree>
    <p:extLst>
      <p:ext uri="{BB962C8B-B14F-4D97-AF65-F5344CB8AC3E}">
        <p14:creationId xmlns:p14="http://schemas.microsoft.com/office/powerpoint/2010/main" val="489592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Now I would like you to watch this clip from YouTube of a kindergarten child climbing a tree in Denmark, and let me know what you think;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You will find the clip on YouTube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Kids Gone Wild: Denmark’s Forest Kindergartens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Please feel free to watch the whole thing if you like but the bit I’d like you to see starts at 4minutes 54 seconds and runs through to 6 minutes 10 secs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Well what do you think about that?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That’s even a bit too risky for me – I love the outdoors and climbing trees but I am not comfortable with tree climbing in that shape or form.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Let’s start to risk assess with that tree climbing clip in mind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7</a:t>
            </a:fld>
            <a:endParaRPr lang="en-GB"/>
          </a:p>
        </p:txBody>
      </p:sp>
    </p:spTree>
    <p:extLst>
      <p:ext uri="{BB962C8B-B14F-4D97-AF65-F5344CB8AC3E}">
        <p14:creationId xmlns:p14="http://schemas.microsoft.com/office/powerpoint/2010/main" val="1471969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Having risk assessed the activity we now move on to Stage 5 the risk management or the control measures we can put in place to reduce the risk, either reduce the likelihood or the impact of an injury occurring.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 What things could we do as teachers to reduce the risks when tree climbing.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Well we could reduce the likelihood of him slipping by not doing it when it is wet and slippery or very windy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We could reduce the impact of a fall by removing any objects in his landing area.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We’ll put in an adult spotter, whose job is not to catch the child, you would end up breaking your arms – the adult spotter is there to protect his head in the case of a fall.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If one adult is focussed on spotting the tree climber child, then all the other children must be supervised by another competent adult while they take part in a low risk activity. So children aren’t climbing up trees all over the place when your back is turned.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This next one is the most effective measure we can put in place, that he only climbs to a height of 2m – because in this country your insurance will only allow tree climbing to a height of 2m.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A 2m height will be the limit to which an adult spotter can be effective, i.e. how far they can effectively reach and 2m will reduce the impact or consequence of a fall. The teacher needs to be absolutely confident the child will follow the instructions and come down after climbing to max height of 2m. It is a good idea to agree with the child before they set off the point at which they will stop climbing and start to descend.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Let’s also add some control measures which check the strength and health of the tree, so reducing the likelihood of a branch breaking. A tree surgeon checks the tree out every 6 months to check it is still alive, strong and healthy and the teacher can make a daily check looking for hanging dead wood high up in the tree which may come down on the child or the people below, The teacher may also look for good strong branches with lots of foliage up to height of 2m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With these control measures in place we can progress to stage 6 re-assess the risk. This time the impact of a fall from a maximum height of 2m when an adult spotter will attempt to protect his head, is hopefully broken bones or a medium impact. We have managed to reduce the impact of a fall to 2 and its likelihood to 2 so in turn our risk assessment of tree climbing has been reduced to 4. If we go back to our risk assessment chart, we can see that now the activity is a medium / acceptable level of risk.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8</a:t>
            </a:fld>
            <a:endParaRPr lang="en-GB"/>
          </a:p>
        </p:txBody>
      </p:sp>
    </p:spTree>
    <p:extLst>
      <p:ext uri="{BB962C8B-B14F-4D97-AF65-F5344CB8AC3E}">
        <p14:creationId xmlns:p14="http://schemas.microsoft.com/office/powerpoint/2010/main" val="1870586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Now I would like you to watch this clip from YouTube of a kindergarten child climbing a tree in Denmark, and let me know what you think;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You will find the clip on YouTube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Kids Gone Wild: Denmark’s Forest Kindergartens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Please feel free to watch the whole thing if you like but the bit I’d like you to see starts at 4minutes 54 seconds and runs through to 6 minutes 10 secs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Well what do you think about that?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That’s even a bit too risky for me – I love the outdoors and climbing trees but I am not comfortable with tree climbing in that shape or form.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Let’s start to risk assess with that tree climbing clip in mind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9</a:t>
            </a:fld>
            <a:endParaRPr lang="en-GB"/>
          </a:p>
        </p:txBody>
      </p:sp>
    </p:spTree>
    <p:extLst>
      <p:ext uri="{BB962C8B-B14F-4D97-AF65-F5344CB8AC3E}">
        <p14:creationId xmlns:p14="http://schemas.microsoft.com/office/powerpoint/2010/main" val="387667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Now we can progress to the next stage, stage 7 of our risk-benefit analysis;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This time our diagram shows benefit along the x axis and risk on the y axis, we should avoid activities that are low benefit and high risk – because what would be the point if they are very risky and the learners aren’t getting much out of the activity? So the activities to avoid are those that fall in the red areas.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Activities which fall in the dark green area are definitely worth doing and those that fall in the lighter green areas are most probably worth it, and the activities that fall in the yellow area may be worth doing but you would need to complete a full risk-benefit analysis first.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10</a:t>
            </a:fld>
            <a:endParaRPr lang="en-GB"/>
          </a:p>
        </p:txBody>
      </p:sp>
    </p:spTree>
    <p:extLst>
      <p:ext uri="{BB962C8B-B14F-4D97-AF65-F5344CB8AC3E}">
        <p14:creationId xmlns:p14="http://schemas.microsoft.com/office/powerpoint/2010/main" val="3197874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 two sentences on the next slide there are good ones to use in your explanation of a risk-benefit analysis task 3.1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If the risks outweigh the benefits the activity is too dangerous to do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If the benefits outweigh the risks the activity may be worth doing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11</a:t>
            </a:fld>
            <a:endParaRPr lang="en-GB"/>
          </a:p>
        </p:txBody>
      </p:sp>
    </p:spTree>
    <p:extLst>
      <p:ext uri="{BB962C8B-B14F-4D97-AF65-F5344CB8AC3E}">
        <p14:creationId xmlns:p14="http://schemas.microsoft.com/office/powerpoint/2010/main" val="3131651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Let us return to our risk-benefit analysis and ask ourselves what are the benefits of tree climbing?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Well here’s a few.</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In conclusion, and this is just the humble opinion of Caroline Chamberlain, my risk -benefit analysis decision is that with these control measures in place, yes this activity is worth doing.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12</a:t>
            </a:fld>
            <a:endParaRPr lang="en-GB"/>
          </a:p>
        </p:txBody>
      </p:sp>
    </p:spTree>
    <p:extLst>
      <p:ext uri="{BB962C8B-B14F-4D97-AF65-F5344CB8AC3E}">
        <p14:creationId xmlns:p14="http://schemas.microsoft.com/office/powerpoint/2010/main" val="2240843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There follows a slightly more simple method of undertaking a risk-benefit analysis, in 6 stages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Stage 1 identify the Hazard,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Stage 2 identify the impact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Then give a simple risk rating of either high, medium or low –the risk rating, like before is a combination of the impact and likelihood, but the assessment is a quick estimation – what are your immediate thoughts on how serious the injury could be and how likely it is?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if the impact could result in a fracture or wound and is quite likely to happen the activity would have a medium risk rating. If the activity could result in serious internal injuries, paralysis, head injury or death and could quite likely happen, then the activity warrants a high risk rating. If the activity could end up causing a minor wound, it scores a low risk rating.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Stage 4 Add in some control measures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Stage 5 Reassess the risk with the control measures in place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Stage 6 If the risk can be reduced to medium or low, the benefits documented in Task 1.1 outweigh the risks. Additionally, your session will have specific learning outcome, you will have decided on these learning outcomes, because they are worth doing – they may relate to ECM, EYFS or the national curriculum – Your Learning Outcome is another benefit that can be gained from doing the activity.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13</a:t>
            </a:fld>
            <a:endParaRPr lang="en-GB"/>
          </a:p>
        </p:txBody>
      </p:sp>
    </p:spTree>
    <p:extLst>
      <p:ext uri="{BB962C8B-B14F-4D97-AF65-F5344CB8AC3E}">
        <p14:creationId xmlns:p14="http://schemas.microsoft.com/office/powerpoint/2010/main" val="2470382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Stage 6 If the risk can be reduced to medium or low, the benefits documented in Task 1.1 outweigh the risks. Additionally, your session will have specific learning outcome, you will have decided on these learning outcomes, because they are worth doing – they may relate to ECM, EYFS or the national curriculum – Your Learning Outcome is another benefit that can be gained from doing the activity.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14</a:t>
            </a:fld>
            <a:endParaRPr lang="en-GB"/>
          </a:p>
        </p:txBody>
      </p:sp>
    </p:spTree>
    <p:extLst>
      <p:ext uri="{BB962C8B-B14F-4D97-AF65-F5344CB8AC3E}">
        <p14:creationId xmlns:p14="http://schemas.microsoft.com/office/powerpoint/2010/main" val="3766781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 have risk assessed some basic outdoor learning activities these are shown in the next 3 slides.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Collecting natural materials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15</a:t>
            </a:fld>
            <a:endParaRPr lang="en-GB"/>
          </a:p>
        </p:txBody>
      </p:sp>
    </p:spTree>
    <p:extLst>
      <p:ext uri="{BB962C8B-B14F-4D97-AF65-F5344CB8AC3E}">
        <p14:creationId xmlns:p14="http://schemas.microsoft.com/office/powerpoint/2010/main" val="143314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mini-beast hunting and the last one is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16</a:t>
            </a:fld>
            <a:endParaRPr lang="en-GB"/>
          </a:p>
        </p:txBody>
      </p:sp>
    </p:spTree>
    <p:extLst>
      <p:ext uri="{BB962C8B-B14F-4D97-AF65-F5344CB8AC3E}">
        <p14:creationId xmlns:p14="http://schemas.microsoft.com/office/powerpoint/2010/main" val="447598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stick activities and den building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 don’t expect you to read them all at this point, but you can refer back to them later if you would like to adapt them for your own risk-benefit analysis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These risk assessments are cumulative.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What I mean is that if my activity was collecting natural materials to make art, I would use the information on the first slide.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If I planned to do minibeast hunting – my risk assessment would incorporate the information on the first 2 slides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If my planned activity was den building using natural materials, I would need to use the information on the first and third slides for my risk-benefit analysis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 examples given in the previous 17 slides – slides 4-20, show the detail and depth of thought that a risk- benefit analysis requires. Candidates may choose to use these examples as a starting point for writing their own risk-benefit analysis, but you should adapt the information to suit the individuals in your group, the location you will use and your particular activity.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17</a:t>
            </a:fld>
            <a:endParaRPr lang="en-GB"/>
          </a:p>
        </p:txBody>
      </p:sp>
    </p:spTree>
    <p:extLst>
      <p:ext uri="{BB962C8B-B14F-4D97-AF65-F5344CB8AC3E}">
        <p14:creationId xmlns:p14="http://schemas.microsoft.com/office/powerpoint/2010/main" val="3857248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Stage 6 If the risk can be reduced to medium or low, the benefits documented in Task 1.1 outweigh the risks. Additionally, your session will have specific learning outcome, you will have decided on these learning outcomes, because they are worth doing – they may relate to ECM, EYFS or the national curriculum – Your Learning Outcome is another benefit that can be gained from doing the activity.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9985A42-069C-48A8-A5CE-C81A9A07C864}" type="slidenum">
              <a:rPr lang="en-GB" smtClean="0"/>
              <a:t>18</a:t>
            </a:fld>
            <a:endParaRPr lang="en-GB"/>
          </a:p>
        </p:txBody>
      </p:sp>
    </p:spTree>
    <p:extLst>
      <p:ext uri="{BB962C8B-B14F-4D97-AF65-F5344CB8AC3E}">
        <p14:creationId xmlns:p14="http://schemas.microsoft.com/office/powerpoint/2010/main" val="3407555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1"/>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1" y="3869636"/>
            <a:ext cx="8767860" cy="1388165"/>
          </a:xfrm>
        </p:spPr>
        <p:txBody>
          <a:bodyPr>
            <a:normAutofit/>
          </a:bodyPr>
          <a:lstStyle>
            <a:lvl1pPr marL="0" indent="0" algn="ctr">
              <a:buNone/>
              <a:defRPr sz="2200">
                <a:solidFill>
                  <a:srgbClr val="FFFFFF"/>
                </a:solidFill>
              </a:defRPr>
            </a:lvl1pPr>
            <a:lvl2pPr marL="457189" indent="0" algn="ctr">
              <a:buNone/>
              <a:defRPr sz="2200"/>
            </a:lvl2pPr>
            <a:lvl3pPr marL="914377" indent="0" algn="ctr">
              <a:buNone/>
              <a:defRPr sz="2200"/>
            </a:lvl3pPr>
            <a:lvl4pPr marL="1371566" indent="0" algn="ctr">
              <a:buNone/>
              <a:defRPr sz="2000"/>
            </a:lvl4pPr>
            <a:lvl5pPr marL="1828754" indent="0" algn="ctr">
              <a:buNone/>
              <a:defRPr sz="2000"/>
            </a:lvl5pPr>
            <a:lvl6pPr marL="2285943" indent="0" algn="ctr">
              <a:buNone/>
              <a:defRPr sz="2000"/>
            </a:lvl6pPr>
            <a:lvl7pPr marL="2743131" indent="0" algn="ctr">
              <a:buNone/>
              <a:defRPr sz="2000"/>
            </a:lvl7pPr>
            <a:lvl8pPr marL="3200320" indent="0" algn="ctr">
              <a:buNone/>
              <a:defRPr sz="2000"/>
            </a:lvl8pPr>
            <a:lvl9pPr marL="3657509"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F3D12409-4C92-4BC7-A024-58AEF3ACBCA4}" type="datetimeFigureOut">
              <a:rPr lang="en-GB" smtClean="0"/>
              <a:t>30/07/2022</a:t>
            </a:fld>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FEA08B2-7EC4-40DD-888C-508DC8290A4A}" type="slidenum">
              <a:rPr lang="en-GB" smtClean="0"/>
              <a:t>‹#›</a:t>
            </a:fld>
            <a:endParaRPr lang="en-GB"/>
          </a:p>
        </p:txBody>
      </p:sp>
      <p:cxnSp>
        <p:nvCxnSpPr>
          <p:cNvPr id="8" name="Straight Connector 7"/>
          <p:cNvCxnSpPr/>
          <p:nvPr/>
        </p:nvCxnSpPr>
        <p:spPr>
          <a:xfrm>
            <a:off x="1978661"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227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D12409-4C92-4BC7-A024-58AEF3ACBCA4}" type="datetimeFigureOut">
              <a:rPr lang="en-GB" smtClean="0"/>
              <a:t>30/07/2022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EA08B2-7EC4-40DD-888C-508DC8290A4A}" type="slidenum">
              <a:rPr lang="en-GB" smtClean="0"/>
              <a:t>‹#›</a:t>
            </a:fld>
            <a:endParaRPr lang="en-GB"/>
          </a:p>
        </p:txBody>
      </p:sp>
    </p:spTree>
    <p:extLst>
      <p:ext uri="{BB962C8B-B14F-4D97-AF65-F5344CB8AC3E}">
        <p14:creationId xmlns:p14="http://schemas.microsoft.com/office/powerpoint/2010/main" val="32177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D12409-4C92-4BC7-A024-58AEF3ACBCA4}" type="datetimeFigureOut">
              <a:rPr lang="en-GB" smtClean="0"/>
              <a:t>30/07/2022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EA08B2-7EC4-40DD-888C-508DC8290A4A}" type="slidenum">
              <a:rPr lang="en-GB" smtClean="0"/>
              <a:t>‹#›</a:t>
            </a:fld>
            <a:endParaRPr lang="en-GB"/>
          </a:p>
        </p:txBody>
      </p:sp>
      <p:cxnSp>
        <p:nvCxnSpPr>
          <p:cNvPr id="7" name="Straight Connector 6"/>
          <p:cNvCxnSpPr/>
          <p:nvPr/>
        </p:nvCxnSpPr>
        <p:spPr>
          <a:xfrm>
            <a:off x="1981201"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9323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D12409-4C92-4BC7-A024-58AEF3ACBCA4}" type="datetimeFigureOut">
              <a:rPr lang="en-GB" smtClean="0"/>
              <a:t>30/07/2022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EA08B2-7EC4-40DD-888C-508DC8290A4A}" type="slidenum">
              <a:rPr lang="en-GB" smtClean="0"/>
              <a:t>‹#›</a:t>
            </a:fld>
            <a:endParaRPr lang="en-GB"/>
          </a:p>
        </p:txBody>
      </p:sp>
    </p:spTree>
    <p:extLst>
      <p:ext uri="{BB962C8B-B14F-4D97-AF65-F5344CB8AC3E}">
        <p14:creationId xmlns:p14="http://schemas.microsoft.com/office/powerpoint/2010/main" val="3134795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D12409-4C92-4BC7-A024-58AEF3ACBCA4}" type="datetimeFigureOut">
              <a:rPr lang="en-GB" smtClean="0"/>
              <a:t>30/07/2022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EA08B2-7EC4-40DD-888C-508DC8290A4A}" type="slidenum">
              <a:rPr lang="en-GB" smtClean="0"/>
              <a:t>‹#›</a:t>
            </a:fld>
            <a:endParaRPr lang="en-GB"/>
          </a:p>
        </p:txBody>
      </p:sp>
    </p:spTree>
    <p:extLst>
      <p:ext uri="{BB962C8B-B14F-4D97-AF65-F5344CB8AC3E}">
        <p14:creationId xmlns:p14="http://schemas.microsoft.com/office/powerpoint/2010/main" val="357174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D12409-4C92-4BC7-A024-58AEF3ACBCA4}" type="datetimeFigureOut">
              <a:rPr lang="en-GB" smtClean="0"/>
              <a:t>30/07/2022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EA08B2-7EC4-40DD-888C-508DC8290A4A}" type="slidenum">
              <a:rPr lang="en-GB" smtClean="0"/>
              <a:t>‹#›</a:t>
            </a:fld>
            <a:endParaRPr lang="en-GB"/>
          </a:p>
        </p:txBody>
      </p:sp>
    </p:spTree>
    <p:extLst>
      <p:ext uri="{BB962C8B-B14F-4D97-AF65-F5344CB8AC3E}">
        <p14:creationId xmlns:p14="http://schemas.microsoft.com/office/powerpoint/2010/main" val="367324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D12409-4C92-4BC7-A024-58AEF3ACBCA4}" type="datetimeFigureOut">
              <a:rPr lang="en-GB" smtClean="0"/>
              <a:t>30/07/2022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FEA08B2-7EC4-40DD-888C-508DC8290A4A}" type="slidenum">
              <a:rPr lang="en-GB" smtClean="0"/>
              <a:t>‹#›</a:t>
            </a:fld>
            <a:endParaRPr lang="en-GB"/>
          </a:p>
        </p:txBody>
      </p:sp>
    </p:spTree>
    <p:extLst>
      <p:ext uri="{BB962C8B-B14F-4D97-AF65-F5344CB8AC3E}">
        <p14:creationId xmlns:p14="http://schemas.microsoft.com/office/powerpoint/2010/main" val="102421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D12409-4C92-4BC7-A024-58AEF3ACBCA4}" type="datetimeFigureOut">
              <a:rPr lang="en-GB" smtClean="0"/>
              <a:t>30/07/2022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EA08B2-7EC4-40DD-888C-508DC8290A4A}" type="slidenum">
              <a:rPr lang="en-GB" smtClean="0"/>
              <a:t>‹#›</a:t>
            </a:fld>
            <a:endParaRPr lang="en-GB"/>
          </a:p>
        </p:txBody>
      </p:sp>
    </p:spTree>
    <p:extLst>
      <p:ext uri="{BB962C8B-B14F-4D97-AF65-F5344CB8AC3E}">
        <p14:creationId xmlns:p14="http://schemas.microsoft.com/office/powerpoint/2010/main" val="379970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D12409-4C92-4BC7-A024-58AEF3ACBCA4}" type="datetimeFigureOut">
              <a:rPr lang="en-GB" smtClean="0"/>
              <a:t>30/07/2022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EA08B2-7EC4-40DD-888C-508DC8290A4A}" type="slidenum">
              <a:rPr lang="en-GB" smtClean="0"/>
              <a:t>‹#›</a:t>
            </a:fld>
            <a:endParaRPr lang="en-GB"/>
          </a:p>
        </p:txBody>
      </p:sp>
    </p:spTree>
    <p:extLst>
      <p:ext uri="{BB962C8B-B14F-4D97-AF65-F5344CB8AC3E}">
        <p14:creationId xmlns:p14="http://schemas.microsoft.com/office/powerpoint/2010/main" val="2267093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D12409-4C92-4BC7-A024-58AEF3ACBCA4}" type="datetimeFigureOut">
              <a:rPr lang="en-GB" smtClean="0"/>
              <a:t>30/07/2022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EA08B2-7EC4-40DD-888C-508DC8290A4A}" type="slidenum">
              <a:rPr lang="en-GB" smtClean="0"/>
              <a:t>‹#›</a:t>
            </a:fld>
            <a:endParaRPr lang="en-GB"/>
          </a:p>
        </p:txBody>
      </p:sp>
    </p:spTree>
    <p:extLst>
      <p:ext uri="{BB962C8B-B14F-4D97-AF65-F5344CB8AC3E}">
        <p14:creationId xmlns:p14="http://schemas.microsoft.com/office/powerpoint/2010/main" val="416165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1"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D12409-4C92-4BC7-A024-58AEF3ACBCA4}" type="datetimeFigureOut">
              <a:rPr lang="en-GB" smtClean="0"/>
              <a:t>30/07/2022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EA08B2-7EC4-40DD-888C-508DC8290A4A}" type="slidenum">
              <a:rPr lang="en-GB" smtClean="0"/>
              <a:t>‹#›</a:t>
            </a:fld>
            <a:endParaRPr lang="en-GB"/>
          </a:p>
        </p:txBody>
      </p:sp>
    </p:spTree>
    <p:extLst>
      <p:ext uri="{BB962C8B-B14F-4D97-AF65-F5344CB8AC3E}">
        <p14:creationId xmlns:p14="http://schemas.microsoft.com/office/powerpoint/2010/main" val="1004829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1"/>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2"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30"/>
            <a:ext cx="2329075" cy="365125"/>
          </a:xfrm>
          <a:prstGeom prst="rect">
            <a:avLst/>
          </a:prstGeom>
        </p:spPr>
        <p:txBody>
          <a:bodyPr vert="horz" lIns="91440" tIns="45720" rIns="91440" bIns="45720" rtlCol="0" anchor="ctr"/>
          <a:lstStyle>
            <a:lvl1pPr algn="l">
              <a:defRPr sz="1200">
                <a:solidFill>
                  <a:schemeClr val="accent1"/>
                </a:solidFill>
              </a:defRPr>
            </a:lvl1pPr>
          </a:lstStyle>
          <a:p>
            <a:fld id="{F3D12409-4C92-4BC7-A024-58AEF3ACBCA4}" type="datetimeFigureOut">
              <a:rPr lang="en-GB" smtClean="0"/>
              <a:t>30/07/2022</a:t>
            </a:fld>
            <a:endParaRPr lang="en-GB"/>
          </a:p>
        </p:txBody>
      </p:sp>
      <p:sp>
        <p:nvSpPr>
          <p:cNvPr id="5" name="Footer Placeholder 4"/>
          <p:cNvSpPr>
            <a:spLocks noGrp="1"/>
          </p:cNvSpPr>
          <p:nvPr>
            <p:ph type="ftr" sz="quarter" idx="3"/>
          </p:nvPr>
        </p:nvSpPr>
        <p:spPr>
          <a:xfrm>
            <a:off x="3949149" y="6223830"/>
            <a:ext cx="4717775" cy="365125"/>
          </a:xfrm>
          <a:prstGeom prst="rect">
            <a:avLst/>
          </a:prstGeom>
        </p:spPr>
        <p:txBody>
          <a:bodyPr vert="horz" lIns="91440" tIns="45720" rIns="91440" bIns="45720" rtlCol="0" anchor="ctr"/>
          <a:lstStyle>
            <a:lvl1pPr algn="ct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9329532" y="6223830"/>
            <a:ext cx="1706217" cy="365125"/>
          </a:xfrm>
          <a:prstGeom prst="rect">
            <a:avLst/>
          </a:prstGeom>
        </p:spPr>
        <p:txBody>
          <a:bodyPr vert="horz" lIns="91440" tIns="45720" rIns="91440" bIns="45720" rtlCol="0" anchor="ctr"/>
          <a:lstStyle>
            <a:lvl1pPr algn="r">
              <a:defRPr sz="1200">
                <a:solidFill>
                  <a:schemeClr val="accent1"/>
                </a:solidFill>
              </a:defRPr>
            </a:lvl1pPr>
          </a:lstStyle>
          <a:p>
            <a:fld id="{0FEA08B2-7EC4-40DD-888C-508DC8290A4A}" type="slidenum">
              <a:rPr lang="en-GB" smtClean="0"/>
              <a:t>‹#›</a:t>
            </a:fld>
            <a:endParaRPr lang="en-GB"/>
          </a:p>
        </p:txBody>
      </p:sp>
    </p:spTree>
    <p:extLst>
      <p:ext uri="{BB962C8B-B14F-4D97-AF65-F5344CB8AC3E}">
        <p14:creationId xmlns:p14="http://schemas.microsoft.com/office/powerpoint/2010/main" val="759142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594" indent="-182875" algn="l" defTabSz="914377"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189" indent="-182875" algn="l" defTabSz="914377"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02" indent="-182875" algn="l" defTabSz="914377"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15" indent="-182875"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28" indent="-182875"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960" indent="-228594"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953" indent="-228594"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945" indent="-228594"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938" indent="-228594"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url?sa=i&amp;rct=j&amp;q=&amp;esrc=s&amp;source=images&amp;cd=&amp;cad=rja&amp;uact=8&amp;ved=0CAcQjRxqFQoTCMK1s77IlMcCFTMW2wod20wGug&amp;url=http://thisisme-sarahmumof3.blogspot.com/2012_06_01_archive.html&amp;ei=lmHDVcKSB7Os7AbbmZnQCw&amp;bvm=bv.99556055,d.ZGU&amp;psig=AFQjCNHeT3n_qmNohjrI-1jL-wChrrAvWg&amp;ust=1438954185432932"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62071"/>
            <a:ext cx="11759380" cy="6463308"/>
          </a:xfrm>
          <a:prstGeom prst="rect">
            <a:avLst/>
          </a:prstGeom>
          <a:solidFill>
            <a:schemeClr val="bg1"/>
          </a:solidFill>
        </p:spPr>
        <p:txBody>
          <a:bodyPr wrap="square" rtlCol="0">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11" name="TextBox 10">
            <a:extLst>
              <a:ext uri="{FF2B5EF4-FFF2-40B4-BE49-F238E27FC236}">
                <a16:creationId xmlns:a16="http://schemas.microsoft.com/office/drawing/2014/main" id="{FB3BB702-856B-4B25-A198-A5C497F0817E}"/>
              </a:ext>
            </a:extLst>
          </p:cNvPr>
          <p:cNvSpPr txBox="1"/>
          <p:nvPr/>
        </p:nvSpPr>
        <p:spPr>
          <a:xfrm>
            <a:off x="466152" y="1727388"/>
            <a:ext cx="11259696" cy="1569660"/>
          </a:xfrm>
          <a:prstGeom prst="rect">
            <a:avLst/>
          </a:prstGeom>
          <a:noFill/>
        </p:spPr>
        <p:txBody>
          <a:bodyPr wrap="square" rtlCol="0">
            <a:spAutoFit/>
          </a:bodyPr>
          <a:lstStyle/>
          <a:p>
            <a:r>
              <a:rPr lang="en-GB" sz="2400" dirty="0">
                <a:solidFill>
                  <a:schemeClr val="accent1">
                    <a:lumMod val="50000"/>
                  </a:schemeClr>
                </a:solidFill>
                <a:latin typeface="Arial Nova" panose="020B0504020202020204" pitchFamily="34" charset="0"/>
              </a:rPr>
              <a:t>“…the more </a:t>
            </a:r>
            <a:r>
              <a:rPr lang="en-GB" sz="2400" b="1" dirty="0">
                <a:solidFill>
                  <a:schemeClr val="accent1">
                    <a:lumMod val="50000"/>
                  </a:schemeClr>
                </a:solidFill>
                <a:latin typeface="Arial Nova" panose="020B0504020202020204" pitchFamily="34" charset="0"/>
              </a:rPr>
              <a:t>risks</a:t>
            </a:r>
            <a:r>
              <a:rPr lang="en-GB" sz="2400" dirty="0">
                <a:solidFill>
                  <a:schemeClr val="accent1">
                    <a:lumMod val="50000"/>
                  </a:schemeClr>
                </a:solidFill>
                <a:latin typeface="Arial Nova" panose="020B0504020202020204" pitchFamily="34" charset="0"/>
              </a:rPr>
              <a:t> you allow children to take, the better they learn to take care of themselves. If you never let them take any </a:t>
            </a:r>
            <a:r>
              <a:rPr lang="en-GB" sz="2400" b="1" dirty="0">
                <a:solidFill>
                  <a:schemeClr val="accent1">
                    <a:lumMod val="50000"/>
                  </a:schemeClr>
                </a:solidFill>
                <a:latin typeface="Arial Nova" panose="020B0504020202020204" pitchFamily="34" charset="0"/>
              </a:rPr>
              <a:t>risks</a:t>
            </a:r>
            <a:r>
              <a:rPr lang="en-GB" sz="2400" dirty="0">
                <a:solidFill>
                  <a:schemeClr val="accent1">
                    <a:lumMod val="50000"/>
                  </a:schemeClr>
                </a:solidFill>
                <a:latin typeface="Arial Nova" panose="020B0504020202020204" pitchFamily="34" charset="0"/>
              </a:rPr>
              <a:t>, then I believe they become very prone to injury. I like the type of child who takes risks. Better by far than the one who never does so.”													Roald Dahl 1997</a:t>
            </a:r>
          </a:p>
        </p:txBody>
      </p:sp>
      <p:sp>
        <p:nvSpPr>
          <p:cNvPr id="12" name="Rectangle 11">
            <a:extLst>
              <a:ext uri="{FF2B5EF4-FFF2-40B4-BE49-F238E27FC236}">
                <a16:creationId xmlns:a16="http://schemas.microsoft.com/office/drawing/2014/main" id="{D6E29817-60B0-441E-A4FE-FD97EDBB3990}"/>
              </a:ext>
            </a:extLst>
          </p:cNvPr>
          <p:cNvSpPr/>
          <p:nvPr/>
        </p:nvSpPr>
        <p:spPr>
          <a:xfrm>
            <a:off x="501446" y="3408381"/>
            <a:ext cx="11259696" cy="1200329"/>
          </a:xfrm>
          <a:prstGeom prst="rect">
            <a:avLst/>
          </a:prstGeom>
        </p:spPr>
        <p:txBody>
          <a:bodyPr wrap="square">
            <a:spAutoFit/>
          </a:bodyPr>
          <a:lstStyle/>
          <a:p>
            <a:r>
              <a:rPr lang="en-GB" sz="2400" dirty="0">
                <a:solidFill>
                  <a:schemeClr val="accent1">
                    <a:lumMod val="50000"/>
                  </a:schemeClr>
                </a:solidFill>
                <a:latin typeface="Arial Nova" panose="020B0504020202020204" pitchFamily="34" charset="0"/>
              </a:rPr>
              <a:t>Natural Environment conference at Loughborough University in Leicestershire, "Climbing </a:t>
            </a:r>
            <a:r>
              <a:rPr lang="en-GB" sz="2400" b="1" dirty="0">
                <a:solidFill>
                  <a:schemeClr val="accent1">
                    <a:lumMod val="50000"/>
                  </a:schemeClr>
                </a:solidFill>
                <a:latin typeface="Arial Nova" panose="020B0504020202020204" pitchFamily="34" charset="0"/>
              </a:rPr>
              <a:t>trees</a:t>
            </a:r>
            <a:r>
              <a:rPr lang="en-GB" sz="2400" dirty="0">
                <a:solidFill>
                  <a:schemeClr val="accent1">
                    <a:lumMod val="50000"/>
                  </a:schemeClr>
                </a:solidFill>
                <a:latin typeface="Arial Nova" panose="020B0504020202020204" pitchFamily="34" charset="0"/>
              </a:rPr>
              <a:t> and falling out of them is all part of growing up and having small </a:t>
            </a:r>
            <a:r>
              <a:rPr lang="en-GB" sz="2400" b="1" dirty="0">
                <a:solidFill>
                  <a:schemeClr val="accent1">
                    <a:lumMod val="50000"/>
                  </a:schemeClr>
                </a:solidFill>
                <a:latin typeface="Arial Nova" panose="020B0504020202020204" pitchFamily="34" charset="0"/>
              </a:rPr>
              <a:t>injuries</a:t>
            </a:r>
            <a:r>
              <a:rPr lang="en-GB" sz="2400" dirty="0">
                <a:solidFill>
                  <a:schemeClr val="accent1">
                    <a:lumMod val="50000"/>
                  </a:schemeClr>
                </a:solidFill>
                <a:latin typeface="Arial Nova" panose="020B0504020202020204" pitchFamily="34" charset="0"/>
              </a:rPr>
              <a:t> helps children learn about risks.’’						Spokesman 2007</a:t>
            </a:r>
          </a:p>
        </p:txBody>
      </p:sp>
      <p:sp>
        <p:nvSpPr>
          <p:cNvPr id="13" name="Rectangle 12">
            <a:extLst>
              <a:ext uri="{FF2B5EF4-FFF2-40B4-BE49-F238E27FC236}">
                <a16:creationId xmlns:a16="http://schemas.microsoft.com/office/drawing/2014/main" id="{13DEE295-92D3-4D17-B9BD-C9AB8E745FE4}"/>
              </a:ext>
            </a:extLst>
          </p:cNvPr>
          <p:cNvSpPr/>
          <p:nvPr/>
        </p:nvSpPr>
        <p:spPr>
          <a:xfrm>
            <a:off x="501446" y="4732956"/>
            <a:ext cx="11362054" cy="830997"/>
          </a:xfrm>
          <a:prstGeom prst="rect">
            <a:avLst/>
          </a:prstGeom>
        </p:spPr>
        <p:txBody>
          <a:bodyPr wrap="square">
            <a:spAutoFit/>
          </a:bodyPr>
          <a:lstStyle/>
          <a:p>
            <a:r>
              <a:rPr lang="en-GB" sz="2400" dirty="0">
                <a:solidFill>
                  <a:schemeClr val="accent1">
                    <a:lumMod val="50000"/>
                  </a:schemeClr>
                </a:solidFill>
                <a:latin typeface="Arial Nova" panose="020B0504020202020204" pitchFamily="34" charset="0"/>
              </a:rPr>
              <a:t>It would be better for the occasional child to fall out of a tree and break their arm than to develop repetitive strain injury from playing computer games’ (RSPA, 2007)</a:t>
            </a:r>
          </a:p>
        </p:txBody>
      </p:sp>
      <p:sp>
        <p:nvSpPr>
          <p:cNvPr id="14" name="Rectangle 13">
            <a:extLst>
              <a:ext uri="{FF2B5EF4-FFF2-40B4-BE49-F238E27FC236}">
                <a16:creationId xmlns:a16="http://schemas.microsoft.com/office/drawing/2014/main" id="{561F0EC5-0130-43CC-87FE-088FDEAB5D9B}"/>
              </a:ext>
            </a:extLst>
          </p:cNvPr>
          <p:cNvSpPr/>
          <p:nvPr/>
        </p:nvSpPr>
        <p:spPr>
          <a:xfrm>
            <a:off x="466152" y="5582096"/>
            <a:ext cx="11362054" cy="461665"/>
          </a:xfrm>
          <a:prstGeom prst="rect">
            <a:avLst/>
          </a:prstGeom>
        </p:spPr>
        <p:txBody>
          <a:bodyPr wrap="square">
            <a:spAutoFit/>
          </a:bodyPr>
          <a:lstStyle/>
          <a:p>
            <a:r>
              <a:rPr lang="en-GB" sz="2400" dirty="0">
                <a:solidFill>
                  <a:schemeClr val="accent1">
                    <a:lumMod val="50000"/>
                  </a:schemeClr>
                </a:solidFill>
                <a:latin typeface="Arial Nova" panose="020B0504020202020204" pitchFamily="34" charset="0"/>
              </a:rPr>
              <a:t>No Fear - Growing up in a Risk Averse Society		Gill, T 2007</a:t>
            </a:r>
          </a:p>
        </p:txBody>
      </p:sp>
      <p:sp>
        <p:nvSpPr>
          <p:cNvPr id="15" name="Rectangle 14">
            <a:extLst>
              <a:ext uri="{FF2B5EF4-FFF2-40B4-BE49-F238E27FC236}">
                <a16:creationId xmlns:a16="http://schemas.microsoft.com/office/drawing/2014/main" id="{59AB1D79-BF1D-42FD-B364-7775503DCEC3}"/>
              </a:ext>
            </a:extLst>
          </p:cNvPr>
          <p:cNvSpPr/>
          <p:nvPr/>
        </p:nvSpPr>
        <p:spPr>
          <a:xfrm>
            <a:off x="466152" y="6111227"/>
            <a:ext cx="9123010" cy="461665"/>
          </a:xfrm>
          <a:prstGeom prst="rect">
            <a:avLst/>
          </a:prstGeom>
        </p:spPr>
        <p:txBody>
          <a:bodyPr wrap="none">
            <a:spAutoFit/>
          </a:bodyPr>
          <a:lstStyle/>
          <a:p>
            <a:r>
              <a:rPr lang="en-GB" sz="2400" dirty="0">
                <a:solidFill>
                  <a:schemeClr val="accent1">
                    <a:lumMod val="50000"/>
                  </a:schemeClr>
                </a:solidFill>
                <a:latin typeface="Arial Nova" panose="020B0504020202020204" pitchFamily="34" charset="0"/>
              </a:rPr>
              <a:t>Too Safe for Their Own Good							Linden, J 2011</a:t>
            </a:r>
          </a:p>
        </p:txBody>
      </p:sp>
    </p:spTree>
    <p:extLst>
      <p:ext uri="{BB962C8B-B14F-4D97-AF65-F5344CB8AC3E}">
        <p14:creationId xmlns:p14="http://schemas.microsoft.com/office/powerpoint/2010/main" val="4003860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6" name="TextBox 5">
            <a:extLst>
              <a:ext uri="{FF2B5EF4-FFF2-40B4-BE49-F238E27FC236}">
                <a16:creationId xmlns:a16="http://schemas.microsoft.com/office/drawing/2014/main" id="{8BF4F8A0-7845-4A50-9FB3-D27FAD6E6757}"/>
              </a:ext>
            </a:extLst>
          </p:cNvPr>
          <p:cNvSpPr txBox="1"/>
          <p:nvPr/>
        </p:nvSpPr>
        <p:spPr>
          <a:xfrm>
            <a:off x="3200400" y="1652949"/>
            <a:ext cx="6452539" cy="646331"/>
          </a:xfrm>
          <a:prstGeom prst="rect">
            <a:avLst/>
          </a:prstGeom>
          <a:noFill/>
        </p:spPr>
        <p:txBody>
          <a:bodyPr wrap="square" rtlCol="0">
            <a:spAutoFit/>
          </a:bodyPr>
          <a:lstStyle/>
          <a:p>
            <a:r>
              <a:rPr lang="en-GB" sz="3600" dirty="0">
                <a:solidFill>
                  <a:schemeClr val="accent1">
                    <a:lumMod val="50000"/>
                  </a:schemeClr>
                </a:solidFill>
                <a:latin typeface="Arial Nova" panose="020B0504020202020204" pitchFamily="34" charset="0"/>
              </a:rPr>
              <a:t>Definitions</a:t>
            </a:r>
          </a:p>
        </p:txBody>
      </p:sp>
      <p:sp>
        <p:nvSpPr>
          <p:cNvPr id="7" name="TextBox 6">
            <a:extLst>
              <a:ext uri="{FF2B5EF4-FFF2-40B4-BE49-F238E27FC236}">
                <a16:creationId xmlns:a16="http://schemas.microsoft.com/office/drawing/2014/main" id="{41A99F69-A61A-4776-8320-368796BEC99D}"/>
              </a:ext>
            </a:extLst>
          </p:cNvPr>
          <p:cNvSpPr txBox="1"/>
          <p:nvPr/>
        </p:nvSpPr>
        <p:spPr>
          <a:xfrm>
            <a:off x="656239" y="1806301"/>
            <a:ext cx="2182195" cy="4154984"/>
          </a:xfrm>
          <a:prstGeom prst="rect">
            <a:avLst/>
          </a:prstGeom>
          <a:noFill/>
        </p:spPr>
        <p:txBody>
          <a:bodyPr wrap="square" rtlCol="0">
            <a:spAutoFit/>
          </a:bodyPr>
          <a:lstStyle/>
          <a:p>
            <a:endParaRPr lang="en-GB" sz="2400" b="1" dirty="0">
              <a:solidFill>
                <a:schemeClr val="accent1">
                  <a:lumMod val="50000"/>
                </a:schemeClr>
              </a:solidFill>
              <a:latin typeface="Arial Nova" panose="020B0504020202020204" pitchFamily="34" charset="0"/>
            </a:endParaRPr>
          </a:p>
          <a:p>
            <a:endParaRPr lang="en-GB" sz="2400" b="1" dirty="0">
              <a:solidFill>
                <a:schemeClr val="accent1">
                  <a:lumMod val="50000"/>
                </a:schemeClr>
              </a:solidFill>
              <a:latin typeface="Arial Nova" panose="020B0504020202020204" pitchFamily="34" charset="0"/>
            </a:endParaRPr>
          </a:p>
          <a:p>
            <a:r>
              <a:rPr lang="en-GB" sz="2400" dirty="0">
                <a:solidFill>
                  <a:schemeClr val="accent1">
                    <a:lumMod val="50000"/>
                  </a:schemeClr>
                </a:solidFill>
                <a:latin typeface="Arial Nova" panose="020B0504020202020204" pitchFamily="34" charset="0"/>
              </a:rPr>
              <a:t>Hazard</a:t>
            </a:r>
          </a:p>
          <a:p>
            <a:endParaRPr lang="en-GB" sz="2400" dirty="0">
              <a:solidFill>
                <a:schemeClr val="accent1">
                  <a:lumMod val="50000"/>
                </a:schemeClr>
              </a:solidFill>
              <a:latin typeface="Arial Nova" panose="020B0504020202020204" pitchFamily="34" charset="0"/>
            </a:endParaRPr>
          </a:p>
          <a:p>
            <a:r>
              <a:rPr lang="en-GB" sz="2400" dirty="0">
                <a:solidFill>
                  <a:schemeClr val="accent1">
                    <a:lumMod val="50000"/>
                  </a:schemeClr>
                </a:solidFill>
                <a:latin typeface="Arial Nova" panose="020B0504020202020204" pitchFamily="34" charset="0"/>
              </a:rPr>
              <a:t>Impact/</a:t>
            </a:r>
          </a:p>
          <a:p>
            <a:r>
              <a:rPr lang="en-GB" sz="2400" dirty="0">
                <a:solidFill>
                  <a:schemeClr val="accent1">
                    <a:lumMod val="50000"/>
                  </a:schemeClr>
                </a:solidFill>
                <a:latin typeface="Arial Nova" panose="020B0504020202020204" pitchFamily="34" charset="0"/>
              </a:rPr>
              <a:t>Consequence</a:t>
            </a:r>
          </a:p>
          <a:p>
            <a:endParaRPr lang="en-GB" sz="2400" dirty="0">
              <a:solidFill>
                <a:schemeClr val="accent1">
                  <a:lumMod val="50000"/>
                </a:schemeClr>
              </a:solidFill>
              <a:latin typeface="Arial Nova" panose="020B0504020202020204" pitchFamily="34" charset="0"/>
            </a:endParaRPr>
          </a:p>
          <a:p>
            <a:r>
              <a:rPr lang="en-GB" sz="2400" dirty="0">
                <a:solidFill>
                  <a:schemeClr val="accent1">
                    <a:lumMod val="50000"/>
                  </a:schemeClr>
                </a:solidFill>
                <a:latin typeface="Arial Nova" panose="020B0504020202020204" pitchFamily="34" charset="0"/>
              </a:rPr>
              <a:t>Risk</a:t>
            </a:r>
          </a:p>
          <a:p>
            <a:endParaRPr lang="en-GB" sz="2400" dirty="0">
              <a:solidFill>
                <a:schemeClr val="accent1">
                  <a:lumMod val="50000"/>
                </a:schemeClr>
              </a:solidFill>
              <a:latin typeface="Arial Nova" panose="020B0504020202020204" pitchFamily="34" charset="0"/>
            </a:endParaRPr>
          </a:p>
          <a:p>
            <a:endParaRPr lang="en-GB" sz="2400" dirty="0">
              <a:solidFill>
                <a:schemeClr val="accent1">
                  <a:lumMod val="50000"/>
                </a:schemeClr>
              </a:solidFill>
              <a:latin typeface="Arial Nova" panose="020B0504020202020204" pitchFamily="34" charset="0"/>
            </a:endParaRPr>
          </a:p>
          <a:p>
            <a:r>
              <a:rPr lang="en-GB" sz="2400" dirty="0">
                <a:solidFill>
                  <a:schemeClr val="accent1">
                    <a:lumMod val="50000"/>
                  </a:schemeClr>
                </a:solidFill>
                <a:latin typeface="Arial Nova" panose="020B0504020202020204" pitchFamily="34" charset="0"/>
              </a:rPr>
              <a:t>Benefit</a:t>
            </a:r>
          </a:p>
        </p:txBody>
      </p:sp>
      <p:sp>
        <p:nvSpPr>
          <p:cNvPr id="2" name="Rectangle 1">
            <a:extLst>
              <a:ext uri="{FF2B5EF4-FFF2-40B4-BE49-F238E27FC236}">
                <a16:creationId xmlns:a16="http://schemas.microsoft.com/office/drawing/2014/main" id="{DB449D0F-0C86-410B-B1BF-B4B8C105D455}"/>
              </a:ext>
            </a:extLst>
          </p:cNvPr>
          <p:cNvSpPr/>
          <p:nvPr/>
        </p:nvSpPr>
        <p:spPr>
          <a:xfrm>
            <a:off x="2822619" y="2557808"/>
            <a:ext cx="8713142" cy="3785652"/>
          </a:xfrm>
          <a:prstGeom prst="rect">
            <a:avLst/>
          </a:prstGeom>
        </p:spPr>
        <p:txBody>
          <a:bodyPr wrap="square">
            <a:spAutoFit/>
          </a:bodyPr>
          <a:lstStyle/>
          <a:p>
            <a:r>
              <a:rPr lang="en-GB" sz="2400" dirty="0">
                <a:solidFill>
                  <a:schemeClr val="accent1">
                    <a:lumMod val="50000"/>
                  </a:schemeClr>
                </a:solidFill>
                <a:latin typeface="Arial Nova" panose="020B0504020202020204" pitchFamily="34" charset="0"/>
              </a:rPr>
              <a:t>-	something, an object, an activity or a phenomenon that 	could cause harm/injury </a:t>
            </a:r>
          </a:p>
          <a:p>
            <a:endParaRPr lang="en-GB" sz="2400" dirty="0">
              <a:solidFill>
                <a:schemeClr val="accent1">
                  <a:lumMod val="50000"/>
                </a:schemeClr>
              </a:solidFill>
              <a:latin typeface="Arial Nova" panose="020B0504020202020204" pitchFamily="34" charset="0"/>
            </a:endParaRPr>
          </a:p>
          <a:p>
            <a:r>
              <a:rPr lang="en-GB" sz="2400" dirty="0">
                <a:solidFill>
                  <a:schemeClr val="accent1">
                    <a:lumMod val="50000"/>
                  </a:schemeClr>
                </a:solidFill>
                <a:latin typeface="Arial Nova" panose="020B0504020202020204" pitchFamily="34" charset="0"/>
              </a:rPr>
              <a:t>- 	the severity of the harm/injury</a:t>
            </a:r>
          </a:p>
          <a:p>
            <a:endParaRPr lang="en-GB" sz="2400" dirty="0">
              <a:solidFill>
                <a:schemeClr val="accent1">
                  <a:lumMod val="50000"/>
                </a:schemeClr>
              </a:solidFill>
              <a:latin typeface="Arial Nova" panose="020B0504020202020204" pitchFamily="34" charset="0"/>
            </a:endParaRPr>
          </a:p>
          <a:p>
            <a:r>
              <a:rPr lang="en-GB" sz="2400" dirty="0">
                <a:solidFill>
                  <a:schemeClr val="accent1">
                    <a:lumMod val="50000"/>
                  </a:schemeClr>
                </a:solidFill>
                <a:latin typeface="Arial Nova" panose="020B0504020202020204" pitchFamily="34" charset="0"/>
              </a:rPr>
              <a:t>-	a combination of the impact and the likelihood of </a:t>
            </a:r>
          </a:p>
          <a:p>
            <a:r>
              <a:rPr lang="en-GB" sz="2400" dirty="0">
                <a:solidFill>
                  <a:schemeClr val="accent1">
                    <a:lumMod val="50000"/>
                  </a:schemeClr>
                </a:solidFill>
                <a:latin typeface="Arial Nova" panose="020B0504020202020204" pitchFamily="34" charset="0"/>
              </a:rPr>
              <a:t>	the injury occurring</a:t>
            </a:r>
          </a:p>
          <a:p>
            <a:pPr marL="457200" indent="-457200">
              <a:buFontTx/>
              <a:buChar char="-"/>
            </a:pPr>
            <a:endParaRPr lang="en-GB" sz="2400" dirty="0">
              <a:solidFill>
                <a:schemeClr val="accent1">
                  <a:lumMod val="50000"/>
                </a:schemeClr>
              </a:solidFill>
              <a:latin typeface="Arial Nova" panose="020B0504020202020204" pitchFamily="34" charset="0"/>
            </a:endParaRPr>
          </a:p>
          <a:p>
            <a:r>
              <a:rPr lang="en-US" sz="2400" dirty="0">
                <a:solidFill>
                  <a:schemeClr val="accent1">
                    <a:lumMod val="50000"/>
                  </a:schemeClr>
                </a:solidFill>
                <a:latin typeface="Arial Nova" panose="020B0504020202020204" pitchFamily="34" charset="0"/>
              </a:rPr>
              <a:t>-	an advantage gained from something</a:t>
            </a:r>
          </a:p>
          <a:p>
            <a:r>
              <a:rPr lang="en-US" sz="2400" dirty="0">
                <a:solidFill>
                  <a:schemeClr val="accent1">
                    <a:lumMod val="50000"/>
                  </a:schemeClr>
                </a:solidFill>
                <a:latin typeface="Arial Nova" panose="020B0504020202020204" pitchFamily="34" charset="0"/>
              </a:rPr>
              <a:t>       or positive outcome from an activity</a:t>
            </a:r>
            <a:endParaRPr lang="en-GB" sz="2400" dirty="0">
              <a:solidFill>
                <a:schemeClr val="accent1">
                  <a:lumMod val="50000"/>
                </a:schemeClr>
              </a:solidFill>
              <a:latin typeface="Arial Nova" panose="020B0504020202020204" pitchFamily="34" charset="0"/>
            </a:endParaRPr>
          </a:p>
        </p:txBody>
      </p:sp>
    </p:spTree>
    <p:extLst>
      <p:ext uri="{BB962C8B-B14F-4D97-AF65-F5344CB8AC3E}">
        <p14:creationId xmlns:p14="http://schemas.microsoft.com/office/powerpoint/2010/main" val="2118003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6" name="TextBox 5">
            <a:extLst>
              <a:ext uri="{FF2B5EF4-FFF2-40B4-BE49-F238E27FC236}">
                <a16:creationId xmlns:a16="http://schemas.microsoft.com/office/drawing/2014/main" id="{1D357F2F-6376-4BFB-ADE0-41B501130976}"/>
              </a:ext>
            </a:extLst>
          </p:cNvPr>
          <p:cNvSpPr txBox="1"/>
          <p:nvPr/>
        </p:nvSpPr>
        <p:spPr>
          <a:xfrm>
            <a:off x="3597936" y="1336574"/>
            <a:ext cx="6452539" cy="707886"/>
          </a:xfrm>
          <a:prstGeom prst="rect">
            <a:avLst/>
          </a:prstGeom>
          <a:noFill/>
        </p:spPr>
        <p:txBody>
          <a:bodyPr wrap="square" rtlCol="0">
            <a:spAutoFit/>
          </a:bodyPr>
          <a:lstStyle/>
          <a:p>
            <a:r>
              <a:rPr lang="en-GB" sz="4000" b="1" dirty="0">
                <a:solidFill>
                  <a:schemeClr val="accent1">
                    <a:lumMod val="50000"/>
                  </a:schemeClr>
                </a:solidFill>
              </a:rPr>
              <a:t>Risk – Benefit Analysis</a:t>
            </a:r>
          </a:p>
        </p:txBody>
      </p:sp>
      <p:sp>
        <p:nvSpPr>
          <p:cNvPr id="2" name="Rectangle 1">
            <a:extLst>
              <a:ext uri="{FF2B5EF4-FFF2-40B4-BE49-F238E27FC236}">
                <a16:creationId xmlns:a16="http://schemas.microsoft.com/office/drawing/2014/main" id="{6DCD0960-C6E3-4185-97AD-9DD7E4DE0405}"/>
              </a:ext>
            </a:extLst>
          </p:cNvPr>
          <p:cNvSpPr/>
          <p:nvPr/>
        </p:nvSpPr>
        <p:spPr>
          <a:xfrm>
            <a:off x="5337775" y="1921575"/>
            <a:ext cx="1379866" cy="461665"/>
          </a:xfrm>
          <a:prstGeom prst="rect">
            <a:avLst/>
          </a:prstGeom>
        </p:spPr>
        <p:txBody>
          <a:bodyPr wrap="none">
            <a:spAutoFit/>
          </a:bodyPr>
          <a:lstStyle/>
          <a:p>
            <a:pPr algn="ctr"/>
            <a:r>
              <a:rPr lang="en-GB" sz="2400" dirty="0">
                <a:solidFill>
                  <a:schemeClr val="accent1">
                    <a:lumMod val="50000"/>
                  </a:schemeClr>
                </a:solidFill>
                <a:latin typeface="Arial Nova" panose="020B0504020202020204" pitchFamily="34" charset="0"/>
              </a:rPr>
              <a:t>8 Stages</a:t>
            </a:r>
          </a:p>
        </p:txBody>
      </p:sp>
      <p:sp>
        <p:nvSpPr>
          <p:cNvPr id="3" name="Rectangle 2">
            <a:extLst>
              <a:ext uri="{FF2B5EF4-FFF2-40B4-BE49-F238E27FC236}">
                <a16:creationId xmlns:a16="http://schemas.microsoft.com/office/drawing/2014/main" id="{42784EFB-DBEC-4F6E-A6C9-0DB3D23E8744}"/>
              </a:ext>
            </a:extLst>
          </p:cNvPr>
          <p:cNvSpPr/>
          <p:nvPr/>
        </p:nvSpPr>
        <p:spPr>
          <a:xfrm>
            <a:off x="294275" y="2413338"/>
            <a:ext cx="11466868" cy="4031873"/>
          </a:xfrm>
          <a:prstGeom prst="rect">
            <a:avLst/>
          </a:prstGeom>
        </p:spPr>
        <p:txBody>
          <a:bodyPr wrap="square">
            <a:spAutoFit/>
          </a:bodyPr>
          <a:lstStyle/>
          <a:p>
            <a:r>
              <a:rPr lang="en-GB" sz="3200" dirty="0">
                <a:solidFill>
                  <a:schemeClr val="accent1">
                    <a:lumMod val="50000"/>
                  </a:schemeClr>
                </a:solidFill>
                <a:latin typeface="Arial Nova" panose="020B0504020202020204" pitchFamily="34" charset="0"/>
              </a:rPr>
              <a:t>Stage 1		Identify hazards</a:t>
            </a:r>
          </a:p>
          <a:p>
            <a:r>
              <a:rPr lang="en-GB" sz="3200" dirty="0">
                <a:solidFill>
                  <a:schemeClr val="accent1">
                    <a:lumMod val="50000"/>
                  </a:schemeClr>
                </a:solidFill>
                <a:latin typeface="Arial Nova" panose="020B0504020202020204" pitchFamily="34" charset="0"/>
              </a:rPr>
              <a:t>Stage 2		Identify the impact</a:t>
            </a:r>
          </a:p>
          <a:p>
            <a:r>
              <a:rPr lang="en-GB" sz="3200" dirty="0">
                <a:solidFill>
                  <a:schemeClr val="accent1">
                    <a:lumMod val="50000"/>
                  </a:schemeClr>
                </a:solidFill>
                <a:latin typeface="Arial Nova" panose="020B0504020202020204" pitchFamily="34" charset="0"/>
              </a:rPr>
              <a:t>Stage 3		What is the likelihood of the injury/impact? </a:t>
            </a:r>
          </a:p>
          <a:p>
            <a:r>
              <a:rPr lang="en-GB" sz="3200" dirty="0">
                <a:solidFill>
                  <a:schemeClr val="accent1">
                    <a:lumMod val="50000"/>
                  </a:schemeClr>
                </a:solidFill>
                <a:latin typeface="Arial Nova" panose="020B0504020202020204" pitchFamily="34" charset="0"/>
              </a:rPr>
              <a:t>Stage 4		Assess the risk</a:t>
            </a:r>
          </a:p>
          <a:p>
            <a:r>
              <a:rPr lang="en-GB" sz="3200" dirty="0">
                <a:solidFill>
                  <a:schemeClr val="accent1">
                    <a:lumMod val="50000"/>
                  </a:schemeClr>
                </a:solidFill>
                <a:latin typeface="Arial Nova" panose="020B0504020202020204" pitchFamily="34" charset="0"/>
              </a:rPr>
              <a:t>Stage 5		Put in some control measures</a:t>
            </a:r>
          </a:p>
          <a:p>
            <a:r>
              <a:rPr lang="en-GB" sz="3200" dirty="0">
                <a:solidFill>
                  <a:schemeClr val="accent1">
                    <a:lumMod val="50000"/>
                  </a:schemeClr>
                </a:solidFill>
                <a:latin typeface="Arial Nova" panose="020B0504020202020204" pitchFamily="34" charset="0"/>
              </a:rPr>
              <a:t>Stage 6		Re- assess risk</a:t>
            </a:r>
          </a:p>
          <a:p>
            <a:r>
              <a:rPr lang="en-GB" sz="3200" dirty="0">
                <a:solidFill>
                  <a:schemeClr val="accent1">
                    <a:lumMod val="50000"/>
                  </a:schemeClr>
                </a:solidFill>
                <a:latin typeface="Arial Nova" panose="020B0504020202020204" pitchFamily="34" charset="0"/>
              </a:rPr>
              <a:t>Stage 7 		Identify the benefits of the activity</a:t>
            </a:r>
          </a:p>
          <a:p>
            <a:r>
              <a:rPr lang="en-GB" sz="3200" dirty="0">
                <a:solidFill>
                  <a:schemeClr val="accent1">
                    <a:lumMod val="50000"/>
                  </a:schemeClr>
                </a:solidFill>
                <a:latin typeface="Arial Nova" panose="020B0504020202020204" pitchFamily="34" charset="0"/>
              </a:rPr>
              <a:t>Stage 8		Your decision, do the benefits	outweigh the risks?</a:t>
            </a:r>
          </a:p>
        </p:txBody>
      </p:sp>
    </p:spTree>
    <p:extLst>
      <p:ext uri="{BB962C8B-B14F-4D97-AF65-F5344CB8AC3E}">
        <p14:creationId xmlns:p14="http://schemas.microsoft.com/office/powerpoint/2010/main" val="157260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94274" y="81562"/>
            <a:ext cx="11759380" cy="6463308"/>
          </a:xfrm>
          <a:prstGeom prst="rect">
            <a:avLst/>
          </a:prstGeom>
          <a:solidFill>
            <a:schemeClr val="bg1"/>
          </a:solidFill>
        </p:spPr>
        <p:txBody>
          <a:bodyPr wrap="square" rtlCol="0">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3" name="TextBox 2">
            <a:extLst>
              <a:ext uri="{FF2B5EF4-FFF2-40B4-BE49-F238E27FC236}">
                <a16:creationId xmlns:a16="http://schemas.microsoft.com/office/drawing/2014/main" id="{B56C8BCB-1F32-4CF1-93F7-92E9A27DE340}"/>
              </a:ext>
            </a:extLst>
          </p:cNvPr>
          <p:cNvSpPr txBox="1"/>
          <p:nvPr/>
        </p:nvSpPr>
        <p:spPr>
          <a:xfrm>
            <a:off x="3644077" y="1228626"/>
            <a:ext cx="5371211" cy="707886"/>
          </a:xfrm>
          <a:prstGeom prst="rect">
            <a:avLst/>
          </a:prstGeom>
          <a:noFill/>
        </p:spPr>
        <p:txBody>
          <a:bodyPr wrap="square" rtlCol="0">
            <a:spAutoFit/>
          </a:bodyPr>
          <a:lstStyle/>
          <a:p>
            <a:r>
              <a:rPr lang="en-GB" sz="4000" b="1" dirty="0">
                <a:solidFill>
                  <a:schemeClr val="accent1">
                    <a:lumMod val="50000"/>
                  </a:schemeClr>
                </a:solidFill>
              </a:rPr>
              <a:t>Assessing the Risk</a:t>
            </a:r>
          </a:p>
        </p:txBody>
      </p:sp>
      <p:graphicFrame>
        <p:nvGraphicFramePr>
          <p:cNvPr id="5" name="Table 6">
            <a:extLst>
              <a:ext uri="{FF2B5EF4-FFF2-40B4-BE49-F238E27FC236}">
                <a16:creationId xmlns:a16="http://schemas.microsoft.com/office/drawing/2014/main" id="{FC23854F-0DD0-435F-885B-6A5E9E37E83D}"/>
              </a:ext>
            </a:extLst>
          </p:cNvPr>
          <p:cNvGraphicFramePr>
            <a:graphicFrameLocks noGrp="1"/>
          </p:cNvGraphicFramePr>
          <p:nvPr>
            <p:extLst>
              <p:ext uri="{D42A27DB-BD31-4B8C-83A1-F6EECF244321}">
                <p14:modId xmlns:p14="http://schemas.microsoft.com/office/powerpoint/2010/main" val="780929950"/>
              </p:ext>
            </p:extLst>
          </p:nvPr>
        </p:nvGraphicFramePr>
        <p:xfrm>
          <a:off x="2623930" y="2095917"/>
          <a:ext cx="5654617" cy="3690055"/>
        </p:xfrm>
        <a:graphic>
          <a:graphicData uri="http://schemas.openxmlformats.org/drawingml/2006/table">
            <a:tbl>
              <a:tblPr firstRow="1" bandRow="1">
                <a:tableStyleId>{5C22544A-7EE6-4342-B048-85BDC9FD1C3A}</a:tableStyleId>
              </a:tblPr>
              <a:tblGrid>
                <a:gridCol w="1241122">
                  <a:extLst>
                    <a:ext uri="{9D8B030D-6E8A-4147-A177-3AD203B41FA5}">
                      <a16:colId xmlns:a16="http://schemas.microsoft.com/office/drawing/2014/main" val="1689928517"/>
                    </a:ext>
                  </a:extLst>
                </a:gridCol>
                <a:gridCol w="1471165">
                  <a:extLst>
                    <a:ext uri="{9D8B030D-6E8A-4147-A177-3AD203B41FA5}">
                      <a16:colId xmlns:a16="http://schemas.microsoft.com/office/drawing/2014/main" val="3918606126"/>
                    </a:ext>
                  </a:extLst>
                </a:gridCol>
                <a:gridCol w="1471165">
                  <a:extLst>
                    <a:ext uri="{9D8B030D-6E8A-4147-A177-3AD203B41FA5}">
                      <a16:colId xmlns:a16="http://schemas.microsoft.com/office/drawing/2014/main" val="1730696279"/>
                    </a:ext>
                  </a:extLst>
                </a:gridCol>
                <a:gridCol w="1471165">
                  <a:extLst>
                    <a:ext uri="{9D8B030D-6E8A-4147-A177-3AD203B41FA5}">
                      <a16:colId xmlns:a16="http://schemas.microsoft.com/office/drawing/2014/main" val="292147735"/>
                    </a:ext>
                  </a:extLst>
                </a:gridCol>
              </a:tblGrid>
              <a:tr h="946855">
                <a:tc>
                  <a:txBody>
                    <a:bodyPr/>
                    <a:lstStyle/>
                    <a:p>
                      <a:endParaRPr lang="en-GB" sz="1200" dirty="0"/>
                    </a:p>
                    <a:p>
                      <a:endParaRPr lang="en-GB" sz="1200" dirty="0"/>
                    </a:p>
                    <a:p>
                      <a:pPr algn="ctr"/>
                      <a:r>
                        <a:rPr lang="en-GB" sz="1200" b="0" dirty="0">
                          <a:solidFill>
                            <a:schemeClr val="tx1"/>
                          </a:solidFill>
                        </a:rPr>
                        <a:t>Very likely 3</a:t>
                      </a:r>
                    </a:p>
                  </a:txBody>
                  <a:tcPr vert="vert270">
                    <a:solidFill>
                      <a:schemeClr val="bg1"/>
                    </a:solidFill>
                  </a:tcPr>
                </a:tc>
                <a:tc>
                  <a:txBody>
                    <a:bodyPr/>
                    <a:lstStyle/>
                    <a:p>
                      <a:r>
                        <a:rPr lang="en-GB" dirty="0">
                          <a:solidFill>
                            <a:schemeClr val="tx1"/>
                          </a:solidFill>
                        </a:rPr>
                        <a:t>Acceptable</a:t>
                      </a:r>
                    </a:p>
                    <a:p>
                      <a:r>
                        <a:rPr lang="en-GB" dirty="0">
                          <a:solidFill>
                            <a:schemeClr val="tx1"/>
                          </a:solidFill>
                        </a:rPr>
                        <a:t>Risk</a:t>
                      </a:r>
                    </a:p>
                    <a:p>
                      <a:r>
                        <a:rPr lang="en-GB" dirty="0">
                          <a:solidFill>
                            <a:schemeClr val="tx1"/>
                          </a:solidFill>
                        </a:rPr>
                        <a:t>3</a:t>
                      </a:r>
                    </a:p>
                  </a:txBody>
                  <a:tcPr>
                    <a:solidFill>
                      <a:srgbClr val="FFFF00"/>
                    </a:solidFill>
                  </a:tcPr>
                </a:tc>
                <a:tc>
                  <a:txBody>
                    <a:bodyPr/>
                    <a:lstStyle/>
                    <a:p>
                      <a:r>
                        <a:rPr lang="en-GB" sz="1700" dirty="0">
                          <a:solidFill>
                            <a:schemeClr val="tx1"/>
                          </a:solidFill>
                        </a:rPr>
                        <a:t>Unacceptable risk</a:t>
                      </a:r>
                    </a:p>
                    <a:p>
                      <a:r>
                        <a:rPr lang="en-GB" sz="1800" dirty="0">
                          <a:solidFill>
                            <a:schemeClr val="tx1"/>
                          </a:solidFill>
                        </a:rPr>
                        <a:t>6</a:t>
                      </a:r>
                    </a:p>
                  </a:txBody>
                  <a:tcPr>
                    <a:solidFill>
                      <a:schemeClr val="accent3"/>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700" dirty="0">
                          <a:solidFill>
                            <a:schemeClr val="tx1"/>
                          </a:solidFill>
                        </a:rPr>
                        <a:t>Unacceptable risk</a:t>
                      </a:r>
                    </a:p>
                    <a:p>
                      <a:r>
                        <a:rPr lang="en-GB" dirty="0">
                          <a:solidFill>
                            <a:schemeClr val="tx1"/>
                          </a:solidFill>
                        </a:rPr>
                        <a:t>9</a:t>
                      </a:r>
                    </a:p>
                  </a:txBody>
                  <a:tcPr>
                    <a:solidFill>
                      <a:srgbClr val="FF0000"/>
                    </a:solidFill>
                  </a:tcPr>
                </a:tc>
                <a:extLst>
                  <a:ext uri="{0D108BD9-81ED-4DB2-BD59-A6C34878D82A}">
                    <a16:rowId xmlns:a16="http://schemas.microsoft.com/office/drawing/2014/main" val="410767341"/>
                  </a:ext>
                </a:extLst>
              </a:tr>
              <a:tr h="778578">
                <a:tc>
                  <a:txBody>
                    <a:bodyPr/>
                    <a:lstStyle/>
                    <a:p>
                      <a:endParaRPr lang="en-GB" sz="1200" dirty="0"/>
                    </a:p>
                    <a:p>
                      <a:endParaRPr lang="en-GB" sz="1200" dirty="0"/>
                    </a:p>
                    <a:p>
                      <a:r>
                        <a:rPr lang="en-GB" sz="1200" dirty="0"/>
                        <a:t>Likely 2</a:t>
                      </a:r>
                    </a:p>
                  </a:txBody>
                  <a:tcPr vert="vert270">
                    <a:solidFill>
                      <a:schemeClr val="bg1"/>
                    </a:solidFill>
                  </a:tcPr>
                </a:tc>
                <a:tc>
                  <a:txBody>
                    <a:bodyPr/>
                    <a:lstStyle/>
                    <a:p>
                      <a:r>
                        <a:rPr lang="en-GB" dirty="0"/>
                        <a:t>Acceptable</a:t>
                      </a:r>
                    </a:p>
                    <a:p>
                      <a:r>
                        <a:rPr lang="en-GB" dirty="0"/>
                        <a:t>Risk</a:t>
                      </a:r>
                    </a:p>
                    <a:p>
                      <a:r>
                        <a:rPr lang="en-GB" dirty="0"/>
                        <a:t>2</a:t>
                      </a:r>
                    </a:p>
                  </a:txBody>
                  <a:tcPr>
                    <a:solidFill>
                      <a:srgbClr val="00B050"/>
                    </a:solidFill>
                  </a:tcPr>
                </a:tc>
                <a:tc>
                  <a:txBody>
                    <a:bodyPr/>
                    <a:lstStyle/>
                    <a:p>
                      <a:r>
                        <a:rPr lang="en-GB" dirty="0"/>
                        <a:t>Acceptable</a:t>
                      </a:r>
                    </a:p>
                    <a:p>
                      <a:r>
                        <a:rPr lang="en-GB" dirty="0"/>
                        <a:t>Risk</a:t>
                      </a:r>
                    </a:p>
                    <a:p>
                      <a:r>
                        <a:rPr lang="en-GB" dirty="0"/>
                        <a:t>4</a:t>
                      </a:r>
                    </a:p>
                  </a:txBody>
                  <a:tcPr>
                    <a:solidFill>
                      <a:srgbClr val="FFFF00"/>
                    </a:solidFill>
                  </a:tcPr>
                </a:tc>
                <a:tc>
                  <a:txBody>
                    <a:bodyPr/>
                    <a:lstStyle/>
                    <a:p>
                      <a:r>
                        <a:rPr lang="en-GB" sz="1700" dirty="0"/>
                        <a:t>Unacceptable risk</a:t>
                      </a:r>
                    </a:p>
                    <a:p>
                      <a:r>
                        <a:rPr lang="en-GB" sz="1700" dirty="0"/>
                        <a:t>6</a:t>
                      </a:r>
                    </a:p>
                  </a:txBody>
                  <a:tcPr>
                    <a:solidFill>
                      <a:schemeClr val="accent3"/>
                    </a:solidFill>
                  </a:tcPr>
                </a:tc>
                <a:extLst>
                  <a:ext uri="{0D108BD9-81ED-4DB2-BD59-A6C34878D82A}">
                    <a16:rowId xmlns:a16="http://schemas.microsoft.com/office/drawing/2014/main" val="1081823725"/>
                  </a:ext>
                </a:extLst>
              </a:tr>
              <a:tr h="778578">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dirty="0"/>
                    </a:p>
                    <a:p>
                      <a:endParaRPr lang="en-GB" sz="1200" dirty="0"/>
                    </a:p>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dirty="0"/>
                        <a:t>Unlikely 1</a:t>
                      </a:r>
                    </a:p>
                    <a:p>
                      <a:endParaRPr lang="en-GB" sz="1200" dirty="0"/>
                    </a:p>
                  </a:txBody>
                  <a:tcPr vert="vert270">
                    <a:solidFill>
                      <a:schemeClr val="bg1"/>
                    </a:solidFill>
                  </a:tcPr>
                </a:tc>
                <a:tc>
                  <a:txBody>
                    <a:bodyPr/>
                    <a:lstStyle/>
                    <a:p>
                      <a:r>
                        <a:rPr lang="en-GB" dirty="0"/>
                        <a:t>Acceptable</a:t>
                      </a:r>
                    </a:p>
                    <a:p>
                      <a:r>
                        <a:rPr lang="en-GB" dirty="0"/>
                        <a:t>Risk</a:t>
                      </a:r>
                    </a:p>
                    <a:p>
                      <a:r>
                        <a:rPr lang="en-GB" dirty="0"/>
                        <a:t>1</a:t>
                      </a:r>
                    </a:p>
                  </a:txBody>
                  <a:tcPr>
                    <a:solidFill>
                      <a:srgbClr val="00B050"/>
                    </a:solidFill>
                  </a:tcPr>
                </a:tc>
                <a:tc>
                  <a:txBody>
                    <a:bodyPr/>
                    <a:lstStyle/>
                    <a:p>
                      <a:r>
                        <a:rPr lang="en-GB" dirty="0"/>
                        <a:t>Acceptable</a:t>
                      </a:r>
                    </a:p>
                    <a:p>
                      <a:r>
                        <a:rPr lang="en-GB" dirty="0"/>
                        <a:t>Risk</a:t>
                      </a:r>
                    </a:p>
                    <a:p>
                      <a:r>
                        <a:rPr lang="en-GB" dirty="0"/>
                        <a:t>2</a:t>
                      </a:r>
                    </a:p>
                  </a:txBody>
                  <a:tcPr>
                    <a:solidFill>
                      <a:srgbClr val="00B050"/>
                    </a:solidFill>
                  </a:tcPr>
                </a:tc>
                <a:tc>
                  <a:txBody>
                    <a:bodyPr/>
                    <a:lstStyle/>
                    <a:p>
                      <a:r>
                        <a:rPr lang="en-GB" dirty="0"/>
                        <a:t>Acceptable</a:t>
                      </a:r>
                    </a:p>
                    <a:p>
                      <a:r>
                        <a:rPr lang="en-GB" dirty="0"/>
                        <a:t>Risk</a:t>
                      </a:r>
                    </a:p>
                    <a:p>
                      <a:r>
                        <a:rPr lang="en-GB" dirty="0"/>
                        <a:t>3</a:t>
                      </a:r>
                    </a:p>
                  </a:txBody>
                  <a:tcPr>
                    <a:solidFill>
                      <a:srgbClr val="FFFF00"/>
                    </a:solidFill>
                  </a:tcPr>
                </a:tc>
                <a:extLst>
                  <a:ext uri="{0D108BD9-81ED-4DB2-BD59-A6C34878D82A}">
                    <a16:rowId xmlns:a16="http://schemas.microsoft.com/office/drawing/2014/main" val="3341259681"/>
                  </a:ext>
                </a:extLst>
              </a:tr>
              <a:tr h="778578">
                <a:tc>
                  <a:txBody>
                    <a:bodyPr/>
                    <a:lstStyle/>
                    <a:p>
                      <a:endParaRPr lang="en-GB" dirty="0"/>
                    </a:p>
                    <a:p>
                      <a:endParaRPr lang="en-GB" dirty="0"/>
                    </a:p>
                    <a:p>
                      <a:endParaRPr lang="en-GB" dirty="0"/>
                    </a:p>
                  </a:txBody>
                  <a:tcPr>
                    <a:solidFill>
                      <a:schemeClr val="bg1"/>
                    </a:solidFill>
                  </a:tcPr>
                </a:tc>
                <a:tc>
                  <a:txBody>
                    <a:bodyPr/>
                    <a:lstStyle/>
                    <a:p>
                      <a:pPr algn="ctr"/>
                      <a:r>
                        <a:rPr lang="en-GB" dirty="0"/>
                        <a:t>Low 1</a:t>
                      </a:r>
                    </a:p>
                  </a:txBody>
                  <a:tcPr>
                    <a:solidFill>
                      <a:schemeClr val="bg1"/>
                    </a:solidFill>
                  </a:tcPr>
                </a:tc>
                <a:tc>
                  <a:txBody>
                    <a:bodyPr/>
                    <a:lstStyle/>
                    <a:p>
                      <a:pPr algn="ctr"/>
                      <a:r>
                        <a:rPr lang="en-GB" dirty="0"/>
                        <a:t>Medium 2</a:t>
                      </a:r>
                    </a:p>
                  </a:txBody>
                  <a:tcPr>
                    <a:solidFill>
                      <a:schemeClr val="bg1"/>
                    </a:solidFill>
                  </a:tcPr>
                </a:tc>
                <a:tc>
                  <a:txBody>
                    <a:bodyPr/>
                    <a:lstStyle/>
                    <a:p>
                      <a:pPr algn="ctr"/>
                      <a:r>
                        <a:rPr lang="en-GB" dirty="0"/>
                        <a:t>High 3</a:t>
                      </a:r>
                    </a:p>
                  </a:txBody>
                  <a:tcPr>
                    <a:solidFill>
                      <a:schemeClr val="bg1"/>
                    </a:solidFill>
                  </a:tcPr>
                </a:tc>
                <a:extLst>
                  <a:ext uri="{0D108BD9-81ED-4DB2-BD59-A6C34878D82A}">
                    <a16:rowId xmlns:a16="http://schemas.microsoft.com/office/drawing/2014/main" val="3977095832"/>
                  </a:ext>
                </a:extLst>
              </a:tr>
            </a:tbl>
          </a:graphicData>
        </a:graphic>
      </p:graphicFrame>
      <p:sp>
        <p:nvSpPr>
          <p:cNvPr id="7" name="Arrow: Down 6">
            <a:extLst>
              <a:ext uri="{FF2B5EF4-FFF2-40B4-BE49-F238E27FC236}">
                <a16:creationId xmlns:a16="http://schemas.microsoft.com/office/drawing/2014/main" id="{00948D93-FEB3-49EF-882A-F94AE4963D0F}"/>
              </a:ext>
            </a:extLst>
          </p:cNvPr>
          <p:cNvSpPr/>
          <p:nvPr/>
        </p:nvSpPr>
        <p:spPr>
          <a:xfrm rot="10800000">
            <a:off x="1747337" y="1936512"/>
            <a:ext cx="1292087" cy="2943601"/>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323C4E5C-002A-40A4-B7EC-ADEE42878D9C}"/>
              </a:ext>
            </a:extLst>
          </p:cNvPr>
          <p:cNvSpPr txBox="1"/>
          <p:nvPr/>
        </p:nvSpPr>
        <p:spPr>
          <a:xfrm>
            <a:off x="2156791" y="2557808"/>
            <a:ext cx="553998" cy="2312366"/>
          </a:xfrm>
          <a:prstGeom prst="rect">
            <a:avLst/>
          </a:prstGeom>
          <a:noFill/>
        </p:spPr>
        <p:txBody>
          <a:bodyPr vert="vert270" wrap="square" rtlCol="0">
            <a:spAutoFit/>
          </a:bodyPr>
          <a:lstStyle/>
          <a:p>
            <a:pPr algn="ctr"/>
            <a:r>
              <a:rPr lang="en-GB" sz="2400" dirty="0"/>
              <a:t>Likelihood</a:t>
            </a:r>
          </a:p>
        </p:txBody>
      </p:sp>
      <p:sp>
        <p:nvSpPr>
          <p:cNvPr id="12" name="Arrow: Right 11">
            <a:extLst>
              <a:ext uri="{FF2B5EF4-FFF2-40B4-BE49-F238E27FC236}">
                <a16:creationId xmlns:a16="http://schemas.microsoft.com/office/drawing/2014/main" id="{D0147625-8790-4554-A61E-E90EDAEB17B5}"/>
              </a:ext>
            </a:extLst>
          </p:cNvPr>
          <p:cNvSpPr/>
          <p:nvPr/>
        </p:nvSpPr>
        <p:spPr>
          <a:xfrm>
            <a:off x="3916018" y="5298343"/>
            <a:ext cx="4462669" cy="1151854"/>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D3656D0C-7A2C-47DB-A34D-86CF7AEF06AF}"/>
              </a:ext>
            </a:extLst>
          </p:cNvPr>
          <p:cNvSpPr txBox="1"/>
          <p:nvPr/>
        </p:nvSpPr>
        <p:spPr>
          <a:xfrm>
            <a:off x="4134678" y="5629374"/>
            <a:ext cx="3578087" cy="461665"/>
          </a:xfrm>
          <a:prstGeom prst="rect">
            <a:avLst/>
          </a:prstGeom>
          <a:noFill/>
        </p:spPr>
        <p:txBody>
          <a:bodyPr wrap="square" rtlCol="0">
            <a:spAutoFit/>
          </a:bodyPr>
          <a:lstStyle/>
          <a:p>
            <a:pPr algn="ctr"/>
            <a:r>
              <a:rPr lang="en-GB" sz="2400" dirty="0"/>
              <a:t>Impact</a:t>
            </a:r>
          </a:p>
        </p:txBody>
      </p:sp>
    </p:spTree>
    <p:extLst>
      <p:ext uri="{BB962C8B-B14F-4D97-AF65-F5344CB8AC3E}">
        <p14:creationId xmlns:p14="http://schemas.microsoft.com/office/powerpoint/2010/main" val="38460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6" name="TextBox 5">
            <a:extLst>
              <a:ext uri="{FF2B5EF4-FFF2-40B4-BE49-F238E27FC236}">
                <a16:creationId xmlns:a16="http://schemas.microsoft.com/office/drawing/2014/main" id="{CF40B6C0-08BA-4C0C-AEEB-6F9AC5232EA4}"/>
              </a:ext>
            </a:extLst>
          </p:cNvPr>
          <p:cNvSpPr txBox="1"/>
          <p:nvPr/>
        </p:nvSpPr>
        <p:spPr>
          <a:xfrm>
            <a:off x="3306258" y="2144748"/>
            <a:ext cx="7606145" cy="2308324"/>
          </a:xfrm>
          <a:prstGeom prst="rect">
            <a:avLst/>
          </a:prstGeom>
          <a:noFill/>
        </p:spPr>
        <p:txBody>
          <a:bodyPr wrap="square" rtlCol="0">
            <a:spAutoFit/>
          </a:bodyPr>
          <a:lstStyle/>
          <a:p>
            <a:r>
              <a:rPr lang="en-GB" sz="3600" dirty="0">
                <a:solidFill>
                  <a:schemeClr val="accent1">
                    <a:lumMod val="50000"/>
                  </a:schemeClr>
                </a:solidFill>
                <a:latin typeface="Arial Nova" panose="020B0504020202020204" pitchFamily="34" charset="0"/>
              </a:rPr>
              <a:t>YouTube</a:t>
            </a:r>
          </a:p>
          <a:p>
            <a:endParaRPr lang="en-GB" sz="3600" dirty="0">
              <a:solidFill>
                <a:schemeClr val="accent1">
                  <a:lumMod val="50000"/>
                </a:schemeClr>
              </a:solidFill>
              <a:latin typeface="Arial Nova" panose="020B0504020202020204" pitchFamily="34" charset="0"/>
            </a:endParaRPr>
          </a:p>
          <a:p>
            <a:r>
              <a:rPr lang="en-GB" sz="3600" dirty="0">
                <a:solidFill>
                  <a:schemeClr val="accent1">
                    <a:lumMod val="50000"/>
                  </a:schemeClr>
                </a:solidFill>
                <a:latin typeface="Arial Nova" panose="020B0504020202020204" pitchFamily="34" charset="0"/>
              </a:rPr>
              <a:t>Kids Gone Wild: </a:t>
            </a:r>
          </a:p>
          <a:p>
            <a:r>
              <a:rPr lang="en-GB" sz="3600" dirty="0">
                <a:solidFill>
                  <a:schemeClr val="accent1">
                    <a:lumMod val="50000"/>
                  </a:schemeClr>
                </a:solidFill>
                <a:latin typeface="Arial Nova" panose="020B0504020202020204" pitchFamily="34" charset="0"/>
              </a:rPr>
              <a:t>Denmark’s Forest Kindergartens</a:t>
            </a:r>
          </a:p>
        </p:txBody>
      </p:sp>
      <p:sp>
        <p:nvSpPr>
          <p:cNvPr id="2" name="TextBox 1">
            <a:extLst>
              <a:ext uri="{FF2B5EF4-FFF2-40B4-BE49-F238E27FC236}">
                <a16:creationId xmlns:a16="http://schemas.microsoft.com/office/drawing/2014/main" id="{545BE831-5753-4C2C-BD78-ADEEE87CD1B8}"/>
              </a:ext>
            </a:extLst>
          </p:cNvPr>
          <p:cNvSpPr txBox="1"/>
          <p:nvPr/>
        </p:nvSpPr>
        <p:spPr>
          <a:xfrm>
            <a:off x="3306258" y="4927600"/>
            <a:ext cx="8039075" cy="369332"/>
          </a:xfrm>
          <a:prstGeom prst="rect">
            <a:avLst/>
          </a:prstGeom>
          <a:noFill/>
        </p:spPr>
        <p:txBody>
          <a:bodyPr wrap="square" rtlCol="0">
            <a:spAutoFit/>
          </a:bodyPr>
          <a:lstStyle/>
          <a:p>
            <a:r>
              <a:rPr lang="en-GB" dirty="0">
                <a:solidFill>
                  <a:schemeClr val="accent1">
                    <a:lumMod val="50000"/>
                  </a:schemeClr>
                </a:solidFill>
                <a:latin typeface="Arial" panose="020B0604020202020204" pitchFamily="34" charset="0"/>
                <a:cs typeface="Arial" panose="020B0604020202020204" pitchFamily="34" charset="0"/>
              </a:rPr>
              <a:t>Start 4mins 54 seconds through to 6mins and 10 seconds</a:t>
            </a:r>
          </a:p>
        </p:txBody>
      </p:sp>
    </p:spTree>
    <p:extLst>
      <p:ext uri="{BB962C8B-B14F-4D97-AF65-F5344CB8AC3E}">
        <p14:creationId xmlns:p14="http://schemas.microsoft.com/office/powerpoint/2010/main" val="3993916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graphicFrame>
        <p:nvGraphicFramePr>
          <p:cNvPr id="6" name="Table 5">
            <a:extLst>
              <a:ext uri="{FF2B5EF4-FFF2-40B4-BE49-F238E27FC236}">
                <a16:creationId xmlns:a16="http://schemas.microsoft.com/office/drawing/2014/main" id="{485FEAA2-7971-4DE7-814D-13ED3E459366}"/>
              </a:ext>
            </a:extLst>
          </p:cNvPr>
          <p:cNvGraphicFramePr>
            <a:graphicFrameLocks noGrp="1"/>
          </p:cNvGraphicFramePr>
          <p:nvPr>
            <p:extLst>
              <p:ext uri="{D42A27DB-BD31-4B8C-83A1-F6EECF244321}">
                <p14:modId xmlns:p14="http://schemas.microsoft.com/office/powerpoint/2010/main" val="1286712337"/>
              </p:ext>
            </p:extLst>
          </p:nvPr>
        </p:nvGraphicFramePr>
        <p:xfrm>
          <a:off x="1535259" y="2045280"/>
          <a:ext cx="8772820" cy="3245454"/>
        </p:xfrm>
        <a:graphic>
          <a:graphicData uri="http://schemas.openxmlformats.org/drawingml/2006/table">
            <a:tbl>
              <a:tblPr firstRow="1" firstCol="1" bandRow="1">
                <a:tableStyleId>{5C22544A-7EE6-4342-B048-85BDC9FD1C3A}</a:tableStyleId>
              </a:tblPr>
              <a:tblGrid>
                <a:gridCol w="1141448">
                  <a:extLst>
                    <a:ext uri="{9D8B030D-6E8A-4147-A177-3AD203B41FA5}">
                      <a16:colId xmlns:a16="http://schemas.microsoft.com/office/drawing/2014/main" val="571758094"/>
                    </a:ext>
                  </a:extLst>
                </a:gridCol>
                <a:gridCol w="736505">
                  <a:extLst>
                    <a:ext uri="{9D8B030D-6E8A-4147-A177-3AD203B41FA5}">
                      <a16:colId xmlns:a16="http://schemas.microsoft.com/office/drawing/2014/main" val="1271290463"/>
                    </a:ext>
                  </a:extLst>
                </a:gridCol>
                <a:gridCol w="656191">
                  <a:extLst>
                    <a:ext uri="{9D8B030D-6E8A-4147-A177-3AD203B41FA5}">
                      <a16:colId xmlns:a16="http://schemas.microsoft.com/office/drawing/2014/main" val="2696624800"/>
                    </a:ext>
                  </a:extLst>
                </a:gridCol>
                <a:gridCol w="600294">
                  <a:extLst>
                    <a:ext uri="{9D8B030D-6E8A-4147-A177-3AD203B41FA5}">
                      <a16:colId xmlns:a16="http://schemas.microsoft.com/office/drawing/2014/main" val="528862858"/>
                    </a:ext>
                  </a:extLst>
                </a:gridCol>
                <a:gridCol w="3555426">
                  <a:extLst>
                    <a:ext uri="{9D8B030D-6E8A-4147-A177-3AD203B41FA5}">
                      <a16:colId xmlns:a16="http://schemas.microsoft.com/office/drawing/2014/main" val="2431984999"/>
                    </a:ext>
                  </a:extLst>
                </a:gridCol>
                <a:gridCol w="850776">
                  <a:extLst>
                    <a:ext uri="{9D8B030D-6E8A-4147-A177-3AD203B41FA5}">
                      <a16:colId xmlns:a16="http://schemas.microsoft.com/office/drawing/2014/main" val="2489151456"/>
                    </a:ext>
                  </a:extLst>
                </a:gridCol>
                <a:gridCol w="656191">
                  <a:extLst>
                    <a:ext uri="{9D8B030D-6E8A-4147-A177-3AD203B41FA5}">
                      <a16:colId xmlns:a16="http://schemas.microsoft.com/office/drawing/2014/main" val="3735636243"/>
                    </a:ext>
                  </a:extLst>
                </a:gridCol>
                <a:gridCol w="575989">
                  <a:extLst>
                    <a:ext uri="{9D8B030D-6E8A-4147-A177-3AD203B41FA5}">
                      <a16:colId xmlns:a16="http://schemas.microsoft.com/office/drawing/2014/main" val="1518056942"/>
                    </a:ext>
                  </a:extLst>
                </a:gridCol>
              </a:tblGrid>
              <a:tr h="601485">
                <a:tc gridSpan="8">
                  <a:txBody>
                    <a:bodyPr/>
                    <a:lstStyle/>
                    <a:p>
                      <a:pPr algn="l">
                        <a:spcAft>
                          <a:spcPts val="0"/>
                        </a:spcAft>
                      </a:pPr>
                      <a:r>
                        <a:rPr lang="en-GB" sz="2400" dirty="0">
                          <a:effectLst/>
                          <a:latin typeface="+mn-lt"/>
                          <a:ea typeface="Times New Roman" panose="02020603050405020304" pitchFamily="18" charset="0"/>
                        </a:rPr>
                        <a:t> Risk- Benefit Analysis           Activity Tree Climbing</a:t>
                      </a:r>
                    </a:p>
                  </a:txBody>
                  <a:tcPr marL="59151" marR="59151" marT="0" marB="0"/>
                </a:tc>
                <a:tc hMerge="1">
                  <a:txBody>
                    <a:bodyPr/>
                    <a:lstStyle/>
                    <a:p>
                      <a:pPr algn="ctr">
                        <a:spcAft>
                          <a:spcPts val="0"/>
                        </a:spcAft>
                      </a:pPr>
                      <a:endParaRPr lang="en-GB" sz="1050" dirty="0">
                        <a:effectLst/>
                        <a:latin typeface="+mn-lt"/>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dirty="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extLst>
                  <a:ext uri="{0D108BD9-81ED-4DB2-BD59-A6C34878D82A}">
                    <a16:rowId xmlns:a16="http://schemas.microsoft.com/office/drawing/2014/main" val="3311593932"/>
                  </a:ext>
                </a:extLst>
              </a:tr>
              <a:tr h="648988">
                <a:tc>
                  <a:txBody>
                    <a:bodyPr/>
                    <a:lstStyle/>
                    <a:p>
                      <a:pPr algn="ctr">
                        <a:spcAft>
                          <a:spcPts val="0"/>
                        </a:spcAft>
                      </a:pPr>
                      <a:r>
                        <a:rPr lang="en-GB" sz="1200" dirty="0">
                          <a:effectLst/>
                          <a:latin typeface="+mn-lt"/>
                          <a:ea typeface="Times New Roman" panose="02020603050405020304" pitchFamily="18" charset="0"/>
                        </a:rPr>
                        <a:t>Hazard</a:t>
                      </a:r>
                    </a:p>
                  </a:txBody>
                  <a:tcPr marL="59151" marR="59151" marT="0" marB="0"/>
                </a:tc>
                <a:tc>
                  <a:txBody>
                    <a:bodyPr/>
                    <a:lstStyle/>
                    <a:p>
                      <a:pPr algn="ctr">
                        <a:spcAft>
                          <a:spcPts val="0"/>
                        </a:spcAft>
                      </a:pPr>
                      <a:r>
                        <a:rPr lang="en-US" sz="1050" dirty="0">
                          <a:effectLst/>
                          <a:latin typeface="+mn-lt"/>
                        </a:rPr>
                        <a:t>Impact</a:t>
                      </a:r>
                      <a:endParaRPr lang="en-GB" sz="1050" dirty="0">
                        <a:effectLst/>
                        <a:latin typeface="+mn-lt"/>
                        <a:ea typeface="Times New Roman" panose="02020603050405020304" pitchFamily="18" charset="0"/>
                      </a:endParaRPr>
                    </a:p>
                  </a:txBody>
                  <a:tcPr marL="59151" marR="59151" marT="0" marB="0"/>
                </a:tc>
                <a:tc>
                  <a:txBody>
                    <a:bodyPr/>
                    <a:lstStyle/>
                    <a:p>
                      <a:pPr algn="ctr">
                        <a:spcAft>
                          <a:spcPts val="0"/>
                        </a:spcAft>
                      </a:pPr>
                      <a:r>
                        <a:rPr lang="en-US" sz="1200">
                          <a:effectLst/>
                        </a:rPr>
                        <a:t>Likeli</a:t>
                      </a:r>
                      <a:endParaRPr lang="en-GB" sz="1200">
                        <a:effectLst/>
                      </a:endParaRPr>
                    </a:p>
                    <a:p>
                      <a:pPr algn="ctr">
                        <a:spcAft>
                          <a:spcPts val="0"/>
                        </a:spcAft>
                      </a:pPr>
                      <a:r>
                        <a:rPr lang="en-US" sz="1200">
                          <a:effectLst/>
                        </a:rPr>
                        <a:t>hood</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a:effectLst/>
                        </a:rPr>
                        <a:t>Risk</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dirty="0">
                          <a:effectLst/>
                        </a:rPr>
                        <a:t>Risk Management/Control Measures</a:t>
                      </a:r>
                      <a:endParaRPr lang="en-GB" sz="12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a:effectLst/>
                        </a:rPr>
                        <a:t>Impact</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a:effectLst/>
                        </a:rPr>
                        <a:t>Likeli</a:t>
                      </a:r>
                      <a:endParaRPr lang="en-GB" sz="1200">
                        <a:effectLst/>
                      </a:endParaRPr>
                    </a:p>
                    <a:p>
                      <a:pPr algn="ctr">
                        <a:spcAft>
                          <a:spcPts val="0"/>
                        </a:spcAft>
                      </a:pPr>
                      <a:r>
                        <a:rPr lang="en-US" sz="1200">
                          <a:effectLst/>
                        </a:rPr>
                        <a:t>hood</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a:effectLst/>
                        </a:rPr>
                        <a:t>Risk</a:t>
                      </a:r>
                      <a:endParaRPr lang="en-GB" sz="1200">
                        <a:effectLst/>
                        <a:latin typeface="Times New Roman" panose="02020603050405020304" pitchFamily="18" charset="0"/>
                        <a:ea typeface="Times New Roman" panose="02020603050405020304" pitchFamily="18" charset="0"/>
                      </a:endParaRPr>
                    </a:p>
                  </a:txBody>
                  <a:tcPr marL="59151" marR="59151" marT="0" marB="0"/>
                </a:tc>
                <a:extLst>
                  <a:ext uri="{0D108BD9-81ED-4DB2-BD59-A6C34878D82A}">
                    <a16:rowId xmlns:a16="http://schemas.microsoft.com/office/drawing/2014/main" val="523123090"/>
                  </a:ext>
                </a:extLst>
              </a:tr>
              <a:tr h="1023172">
                <a:tc>
                  <a:txBody>
                    <a:bodyPr/>
                    <a:lstStyle/>
                    <a:p>
                      <a:pPr algn="ctr">
                        <a:spcAft>
                          <a:spcPts val="0"/>
                        </a:spcAft>
                      </a:pPr>
                      <a:r>
                        <a:rPr lang="en-GB" sz="1200" dirty="0">
                          <a:effectLst/>
                          <a:latin typeface="+mn-lt"/>
                          <a:ea typeface="Times New Roman" panose="02020603050405020304" pitchFamily="18" charset="0"/>
                        </a:rPr>
                        <a:t>Fall due to slip:</a:t>
                      </a:r>
                    </a:p>
                    <a:p>
                      <a:pPr algn="ctr">
                        <a:spcAft>
                          <a:spcPts val="0"/>
                        </a:spcAft>
                      </a:pPr>
                      <a:r>
                        <a:rPr lang="en-GB" sz="1200" dirty="0">
                          <a:effectLst/>
                          <a:latin typeface="+mn-lt"/>
                          <a:ea typeface="Times New Roman" panose="02020603050405020304" pitchFamily="18" charset="0"/>
                        </a:rPr>
                        <a:t> </a:t>
                      </a:r>
                    </a:p>
                  </a:txBody>
                  <a:tcPr marL="59151" marR="59151" marT="0" marB="0"/>
                </a:tc>
                <a:tc>
                  <a:txBody>
                    <a:bodyPr/>
                    <a:lstStyle/>
                    <a:p>
                      <a:pPr algn="l">
                        <a:spcAft>
                          <a:spcPts val="0"/>
                        </a:spcAft>
                      </a:pPr>
                      <a:r>
                        <a:rPr lang="en-GB" sz="1100" dirty="0">
                          <a:effectLst/>
                          <a:latin typeface="+mn-lt"/>
                          <a:ea typeface="Times New Roman" panose="02020603050405020304" pitchFamily="18" charset="0"/>
                          <a:cs typeface="Calibri" panose="020F0502020204030204" pitchFamily="34" charset="0"/>
                        </a:rPr>
                        <a:t>F</a:t>
                      </a:r>
                      <a:r>
                        <a:rPr lang="en-GB" sz="1100" dirty="0">
                          <a:effectLst/>
                          <a:latin typeface="Calibri" panose="020F0502020204030204" pitchFamily="34" charset="0"/>
                          <a:ea typeface="Times New Roman" panose="02020603050405020304" pitchFamily="18" charset="0"/>
                          <a:cs typeface="Calibri" panose="020F0502020204030204" pitchFamily="34" charset="0"/>
                        </a:rPr>
                        <a:t>ractures</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100" dirty="0">
                          <a:effectLst/>
                          <a:latin typeface="Calibri" panose="020F0502020204030204" pitchFamily="34" charset="0"/>
                          <a:ea typeface="Times New Roman" panose="02020603050405020304" pitchFamily="18" charset="0"/>
                          <a:cs typeface="Calibri" panose="020F0502020204030204" pitchFamily="34" charset="0"/>
                        </a:rPr>
                        <a:t>Internal injuries Paralysis </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100" dirty="0">
                          <a:effectLst/>
                          <a:latin typeface="Calibri" panose="020F0502020204030204" pitchFamily="34" charset="0"/>
                          <a:ea typeface="Times New Roman" panose="02020603050405020304" pitchFamily="18" charset="0"/>
                          <a:cs typeface="Calibri" panose="020F0502020204030204" pitchFamily="34" charset="0"/>
                        </a:rPr>
                        <a:t>Death</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9</a:t>
                      </a:r>
                    </a:p>
                  </a:txBody>
                  <a:tcPr marL="59151" marR="59151" marT="0" marB="0"/>
                </a:tc>
                <a:tc>
                  <a:txBody>
                    <a:bodyPr/>
                    <a:lstStyle/>
                    <a:p>
                      <a:pP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extLst>
                  <a:ext uri="{0D108BD9-81ED-4DB2-BD59-A6C34878D82A}">
                    <a16:rowId xmlns:a16="http://schemas.microsoft.com/office/drawing/2014/main" val="2190392138"/>
                  </a:ext>
                </a:extLst>
              </a:tr>
              <a:tr h="912941">
                <a:tc>
                  <a:txBody>
                    <a:bodyPr/>
                    <a:lstStyle/>
                    <a:p>
                      <a:pPr algn="ctr">
                        <a:spcAft>
                          <a:spcPts val="0"/>
                        </a:spcAft>
                      </a:pPr>
                      <a:r>
                        <a:rPr lang="en-GB" sz="1200" dirty="0">
                          <a:effectLst/>
                          <a:latin typeface="+mn-lt"/>
                          <a:ea typeface="Times New Roman" panose="02020603050405020304" pitchFamily="18" charset="0"/>
                        </a:rPr>
                        <a:t>Fall due to branch breaking</a:t>
                      </a:r>
                    </a:p>
                  </a:txBody>
                  <a:tcPr marL="59151" marR="59151" marT="0" marB="0"/>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dirty="0">
                          <a:effectLst/>
                          <a:latin typeface="+mn-lt"/>
                          <a:ea typeface="Times New Roman" panose="02020603050405020304" pitchFamily="18" charset="0"/>
                        </a:rPr>
                        <a:t>(As above)</a:t>
                      </a: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9</a:t>
                      </a:r>
                    </a:p>
                  </a:txBody>
                  <a:tcPr marL="59151" marR="59151" marT="0" marB="0"/>
                </a:tc>
                <a:tc>
                  <a:txBody>
                    <a:bodyPr/>
                    <a:lstStyle/>
                    <a:p>
                      <a:pP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extLst>
                  <a:ext uri="{0D108BD9-81ED-4DB2-BD59-A6C34878D82A}">
                    <a16:rowId xmlns:a16="http://schemas.microsoft.com/office/drawing/2014/main" val="449175588"/>
                  </a:ext>
                </a:extLst>
              </a:tr>
            </a:tbl>
          </a:graphicData>
        </a:graphic>
      </p:graphicFrame>
    </p:spTree>
    <p:extLst>
      <p:ext uri="{BB962C8B-B14F-4D97-AF65-F5344CB8AC3E}">
        <p14:creationId xmlns:p14="http://schemas.microsoft.com/office/powerpoint/2010/main" val="1074454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47729" y="81562"/>
            <a:ext cx="11759380" cy="6463308"/>
          </a:xfrm>
          <a:prstGeom prst="rect">
            <a:avLst/>
          </a:prstGeom>
          <a:solidFill>
            <a:schemeClr val="bg1"/>
          </a:solidFill>
        </p:spPr>
        <p:txBody>
          <a:bodyPr wrap="square" rtlCol="0">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3" name="TextBox 2">
            <a:extLst>
              <a:ext uri="{FF2B5EF4-FFF2-40B4-BE49-F238E27FC236}">
                <a16:creationId xmlns:a16="http://schemas.microsoft.com/office/drawing/2014/main" id="{B56C8BCB-1F32-4CF1-93F7-92E9A27DE340}"/>
              </a:ext>
            </a:extLst>
          </p:cNvPr>
          <p:cNvSpPr txBox="1"/>
          <p:nvPr/>
        </p:nvSpPr>
        <p:spPr>
          <a:xfrm>
            <a:off x="3644077" y="1228626"/>
            <a:ext cx="5371211" cy="707886"/>
          </a:xfrm>
          <a:prstGeom prst="rect">
            <a:avLst/>
          </a:prstGeom>
          <a:noFill/>
        </p:spPr>
        <p:txBody>
          <a:bodyPr wrap="square" rtlCol="0">
            <a:spAutoFit/>
          </a:bodyPr>
          <a:lstStyle/>
          <a:p>
            <a:r>
              <a:rPr lang="en-GB" sz="4000" b="1" dirty="0">
                <a:solidFill>
                  <a:schemeClr val="accent1">
                    <a:lumMod val="50000"/>
                  </a:schemeClr>
                </a:solidFill>
              </a:rPr>
              <a:t>Assessing the Risk</a:t>
            </a:r>
          </a:p>
        </p:txBody>
      </p:sp>
      <p:graphicFrame>
        <p:nvGraphicFramePr>
          <p:cNvPr id="5" name="Table 6">
            <a:extLst>
              <a:ext uri="{FF2B5EF4-FFF2-40B4-BE49-F238E27FC236}">
                <a16:creationId xmlns:a16="http://schemas.microsoft.com/office/drawing/2014/main" id="{FC23854F-0DD0-435F-885B-6A5E9E37E83D}"/>
              </a:ext>
            </a:extLst>
          </p:cNvPr>
          <p:cNvGraphicFramePr>
            <a:graphicFrameLocks noGrp="1"/>
          </p:cNvGraphicFramePr>
          <p:nvPr/>
        </p:nvGraphicFramePr>
        <p:xfrm>
          <a:off x="2623930" y="2095917"/>
          <a:ext cx="5654617" cy="3690055"/>
        </p:xfrm>
        <a:graphic>
          <a:graphicData uri="http://schemas.openxmlformats.org/drawingml/2006/table">
            <a:tbl>
              <a:tblPr firstRow="1" bandRow="1">
                <a:tableStyleId>{5C22544A-7EE6-4342-B048-85BDC9FD1C3A}</a:tableStyleId>
              </a:tblPr>
              <a:tblGrid>
                <a:gridCol w="1241122">
                  <a:extLst>
                    <a:ext uri="{9D8B030D-6E8A-4147-A177-3AD203B41FA5}">
                      <a16:colId xmlns:a16="http://schemas.microsoft.com/office/drawing/2014/main" val="1689928517"/>
                    </a:ext>
                  </a:extLst>
                </a:gridCol>
                <a:gridCol w="1471165">
                  <a:extLst>
                    <a:ext uri="{9D8B030D-6E8A-4147-A177-3AD203B41FA5}">
                      <a16:colId xmlns:a16="http://schemas.microsoft.com/office/drawing/2014/main" val="3918606126"/>
                    </a:ext>
                  </a:extLst>
                </a:gridCol>
                <a:gridCol w="1471165">
                  <a:extLst>
                    <a:ext uri="{9D8B030D-6E8A-4147-A177-3AD203B41FA5}">
                      <a16:colId xmlns:a16="http://schemas.microsoft.com/office/drawing/2014/main" val="1730696279"/>
                    </a:ext>
                  </a:extLst>
                </a:gridCol>
                <a:gridCol w="1471165">
                  <a:extLst>
                    <a:ext uri="{9D8B030D-6E8A-4147-A177-3AD203B41FA5}">
                      <a16:colId xmlns:a16="http://schemas.microsoft.com/office/drawing/2014/main" val="292147735"/>
                    </a:ext>
                  </a:extLst>
                </a:gridCol>
              </a:tblGrid>
              <a:tr h="946855">
                <a:tc>
                  <a:txBody>
                    <a:bodyPr/>
                    <a:lstStyle/>
                    <a:p>
                      <a:endParaRPr lang="en-GB" sz="1200" dirty="0"/>
                    </a:p>
                    <a:p>
                      <a:endParaRPr lang="en-GB" sz="1200" dirty="0"/>
                    </a:p>
                    <a:p>
                      <a:pPr algn="ctr"/>
                      <a:r>
                        <a:rPr lang="en-GB" sz="1200" b="0" dirty="0">
                          <a:solidFill>
                            <a:schemeClr val="tx1"/>
                          </a:solidFill>
                        </a:rPr>
                        <a:t>Very likely 3</a:t>
                      </a:r>
                    </a:p>
                  </a:txBody>
                  <a:tcPr vert="vert270">
                    <a:solidFill>
                      <a:schemeClr val="bg1"/>
                    </a:solidFill>
                  </a:tcPr>
                </a:tc>
                <a:tc>
                  <a:txBody>
                    <a:bodyPr/>
                    <a:lstStyle/>
                    <a:p>
                      <a:r>
                        <a:rPr lang="en-GB" dirty="0">
                          <a:solidFill>
                            <a:schemeClr val="tx1"/>
                          </a:solidFill>
                        </a:rPr>
                        <a:t>Acceptable</a:t>
                      </a:r>
                    </a:p>
                    <a:p>
                      <a:r>
                        <a:rPr lang="en-GB" dirty="0">
                          <a:solidFill>
                            <a:schemeClr val="tx1"/>
                          </a:solidFill>
                        </a:rPr>
                        <a:t>Risk</a:t>
                      </a:r>
                    </a:p>
                    <a:p>
                      <a:r>
                        <a:rPr lang="en-GB" dirty="0">
                          <a:solidFill>
                            <a:schemeClr val="tx1"/>
                          </a:solidFill>
                        </a:rPr>
                        <a:t>3</a:t>
                      </a:r>
                    </a:p>
                  </a:txBody>
                  <a:tcPr>
                    <a:solidFill>
                      <a:srgbClr val="FFFF00"/>
                    </a:solidFill>
                  </a:tcPr>
                </a:tc>
                <a:tc>
                  <a:txBody>
                    <a:bodyPr/>
                    <a:lstStyle/>
                    <a:p>
                      <a:r>
                        <a:rPr lang="en-GB" sz="1700" dirty="0">
                          <a:solidFill>
                            <a:schemeClr val="tx1"/>
                          </a:solidFill>
                        </a:rPr>
                        <a:t>Unacceptable risk</a:t>
                      </a:r>
                    </a:p>
                    <a:p>
                      <a:r>
                        <a:rPr lang="en-GB" sz="1800" dirty="0">
                          <a:solidFill>
                            <a:schemeClr val="tx1"/>
                          </a:solidFill>
                        </a:rPr>
                        <a:t>6</a:t>
                      </a:r>
                    </a:p>
                  </a:txBody>
                  <a:tcPr>
                    <a:solidFill>
                      <a:schemeClr val="accent3"/>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700" dirty="0">
                          <a:solidFill>
                            <a:schemeClr val="tx1"/>
                          </a:solidFill>
                        </a:rPr>
                        <a:t>Unacceptable risk</a:t>
                      </a:r>
                    </a:p>
                    <a:p>
                      <a:r>
                        <a:rPr lang="en-GB" dirty="0">
                          <a:solidFill>
                            <a:schemeClr val="tx1"/>
                          </a:solidFill>
                        </a:rPr>
                        <a:t>9</a:t>
                      </a:r>
                    </a:p>
                  </a:txBody>
                  <a:tcPr>
                    <a:solidFill>
                      <a:srgbClr val="FF0000"/>
                    </a:solidFill>
                  </a:tcPr>
                </a:tc>
                <a:extLst>
                  <a:ext uri="{0D108BD9-81ED-4DB2-BD59-A6C34878D82A}">
                    <a16:rowId xmlns:a16="http://schemas.microsoft.com/office/drawing/2014/main" val="410767341"/>
                  </a:ext>
                </a:extLst>
              </a:tr>
              <a:tr h="778578">
                <a:tc>
                  <a:txBody>
                    <a:bodyPr/>
                    <a:lstStyle/>
                    <a:p>
                      <a:endParaRPr lang="en-GB" sz="1200" dirty="0"/>
                    </a:p>
                    <a:p>
                      <a:endParaRPr lang="en-GB" sz="1200" dirty="0"/>
                    </a:p>
                    <a:p>
                      <a:r>
                        <a:rPr lang="en-GB" sz="1200" dirty="0"/>
                        <a:t>Likely 2</a:t>
                      </a:r>
                    </a:p>
                  </a:txBody>
                  <a:tcPr vert="vert270">
                    <a:solidFill>
                      <a:schemeClr val="bg1"/>
                    </a:solidFill>
                  </a:tcPr>
                </a:tc>
                <a:tc>
                  <a:txBody>
                    <a:bodyPr/>
                    <a:lstStyle/>
                    <a:p>
                      <a:r>
                        <a:rPr lang="en-GB" dirty="0"/>
                        <a:t>Acceptable</a:t>
                      </a:r>
                    </a:p>
                    <a:p>
                      <a:r>
                        <a:rPr lang="en-GB" dirty="0"/>
                        <a:t>Risk</a:t>
                      </a:r>
                    </a:p>
                    <a:p>
                      <a:r>
                        <a:rPr lang="en-GB" dirty="0"/>
                        <a:t>2</a:t>
                      </a:r>
                    </a:p>
                  </a:txBody>
                  <a:tcPr>
                    <a:solidFill>
                      <a:srgbClr val="00B050"/>
                    </a:solidFill>
                  </a:tcPr>
                </a:tc>
                <a:tc>
                  <a:txBody>
                    <a:bodyPr/>
                    <a:lstStyle/>
                    <a:p>
                      <a:r>
                        <a:rPr lang="en-GB" dirty="0"/>
                        <a:t>Acceptable</a:t>
                      </a:r>
                    </a:p>
                    <a:p>
                      <a:r>
                        <a:rPr lang="en-GB" dirty="0"/>
                        <a:t>Risk</a:t>
                      </a:r>
                    </a:p>
                    <a:p>
                      <a:r>
                        <a:rPr lang="en-GB" dirty="0"/>
                        <a:t>4</a:t>
                      </a:r>
                    </a:p>
                  </a:txBody>
                  <a:tcPr>
                    <a:solidFill>
                      <a:srgbClr val="FFFF00"/>
                    </a:solidFill>
                  </a:tcPr>
                </a:tc>
                <a:tc>
                  <a:txBody>
                    <a:bodyPr/>
                    <a:lstStyle/>
                    <a:p>
                      <a:r>
                        <a:rPr lang="en-GB" sz="1700" dirty="0"/>
                        <a:t>Unacceptable risk</a:t>
                      </a:r>
                    </a:p>
                    <a:p>
                      <a:r>
                        <a:rPr lang="en-GB" sz="1700" dirty="0"/>
                        <a:t>6</a:t>
                      </a:r>
                    </a:p>
                  </a:txBody>
                  <a:tcPr>
                    <a:solidFill>
                      <a:schemeClr val="accent3"/>
                    </a:solidFill>
                  </a:tcPr>
                </a:tc>
                <a:extLst>
                  <a:ext uri="{0D108BD9-81ED-4DB2-BD59-A6C34878D82A}">
                    <a16:rowId xmlns:a16="http://schemas.microsoft.com/office/drawing/2014/main" val="1081823725"/>
                  </a:ext>
                </a:extLst>
              </a:tr>
              <a:tr h="778578">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dirty="0"/>
                    </a:p>
                    <a:p>
                      <a:endParaRPr lang="en-GB" sz="1200" dirty="0"/>
                    </a:p>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dirty="0"/>
                        <a:t>Unlikely 1</a:t>
                      </a:r>
                    </a:p>
                    <a:p>
                      <a:endParaRPr lang="en-GB" sz="1200" dirty="0"/>
                    </a:p>
                  </a:txBody>
                  <a:tcPr vert="vert270">
                    <a:solidFill>
                      <a:schemeClr val="bg1"/>
                    </a:solidFill>
                  </a:tcPr>
                </a:tc>
                <a:tc>
                  <a:txBody>
                    <a:bodyPr/>
                    <a:lstStyle/>
                    <a:p>
                      <a:r>
                        <a:rPr lang="en-GB" dirty="0"/>
                        <a:t>Acceptable</a:t>
                      </a:r>
                    </a:p>
                    <a:p>
                      <a:r>
                        <a:rPr lang="en-GB" dirty="0"/>
                        <a:t>Risk</a:t>
                      </a:r>
                    </a:p>
                    <a:p>
                      <a:r>
                        <a:rPr lang="en-GB" dirty="0"/>
                        <a:t>1</a:t>
                      </a:r>
                    </a:p>
                  </a:txBody>
                  <a:tcPr>
                    <a:solidFill>
                      <a:srgbClr val="00B050"/>
                    </a:solidFill>
                  </a:tcPr>
                </a:tc>
                <a:tc>
                  <a:txBody>
                    <a:bodyPr/>
                    <a:lstStyle/>
                    <a:p>
                      <a:r>
                        <a:rPr lang="en-GB" dirty="0"/>
                        <a:t>Acceptable</a:t>
                      </a:r>
                    </a:p>
                    <a:p>
                      <a:r>
                        <a:rPr lang="en-GB" dirty="0"/>
                        <a:t>Risk</a:t>
                      </a:r>
                    </a:p>
                    <a:p>
                      <a:r>
                        <a:rPr lang="en-GB" dirty="0"/>
                        <a:t>2</a:t>
                      </a:r>
                    </a:p>
                  </a:txBody>
                  <a:tcPr>
                    <a:solidFill>
                      <a:srgbClr val="00B050"/>
                    </a:solidFill>
                  </a:tcPr>
                </a:tc>
                <a:tc>
                  <a:txBody>
                    <a:bodyPr/>
                    <a:lstStyle/>
                    <a:p>
                      <a:r>
                        <a:rPr lang="en-GB" dirty="0"/>
                        <a:t>Acceptable</a:t>
                      </a:r>
                    </a:p>
                    <a:p>
                      <a:r>
                        <a:rPr lang="en-GB" dirty="0"/>
                        <a:t>Risk</a:t>
                      </a:r>
                    </a:p>
                    <a:p>
                      <a:r>
                        <a:rPr lang="en-GB" dirty="0"/>
                        <a:t>3</a:t>
                      </a:r>
                    </a:p>
                  </a:txBody>
                  <a:tcPr>
                    <a:solidFill>
                      <a:srgbClr val="FFFF00"/>
                    </a:solidFill>
                  </a:tcPr>
                </a:tc>
                <a:extLst>
                  <a:ext uri="{0D108BD9-81ED-4DB2-BD59-A6C34878D82A}">
                    <a16:rowId xmlns:a16="http://schemas.microsoft.com/office/drawing/2014/main" val="3341259681"/>
                  </a:ext>
                </a:extLst>
              </a:tr>
              <a:tr h="778578">
                <a:tc>
                  <a:txBody>
                    <a:bodyPr/>
                    <a:lstStyle/>
                    <a:p>
                      <a:endParaRPr lang="en-GB" dirty="0"/>
                    </a:p>
                    <a:p>
                      <a:endParaRPr lang="en-GB" dirty="0"/>
                    </a:p>
                    <a:p>
                      <a:endParaRPr lang="en-GB" dirty="0"/>
                    </a:p>
                  </a:txBody>
                  <a:tcPr>
                    <a:solidFill>
                      <a:schemeClr val="bg1"/>
                    </a:solidFill>
                  </a:tcPr>
                </a:tc>
                <a:tc>
                  <a:txBody>
                    <a:bodyPr/>
                    <a:lstStyle/>
                    <a:p>
                      <a:pPr algn="ctr"/>
                      <a:r>
                        <a:rPr lang="en-GB" dirty="0"/>
                        <a:t>Low 1</a:t>
                      </a:r>
                    </a:p>
                  </a:txBody>
                  <a:tcPr>
                    <a:solidFill>
                      <a:schemeClr val="bg1"/>
                    </a:solidFill>
                  </a:tcPr>
                </a:tc>
                <a:tc>
                  <a:txBody>
                    <a:bodyPr/>
                    <a:lstStyle/>
                    <a:p>
                      <a:pPr algn="ctr"/>
                      <a:r>
                        <a:rPr lang="en-GB" dirty="0"/>
                        <a:t>Medium 2</a:t>
                      </a:r>
                    </a:p>
                  </a:txBody>
                  <a:tcPr>
                    <a:solidFill>
                      <a:schemeClr val="bg1"/>
                    </a:solidFill>
                  </a:tcPr>
                </a:tc>
                <a:tc>
                  <a:txBody>
                    <a:bodyPr/>
                    <a:lstStyle/>
                    <a:p>
                      <a:pPr algn="ctr"/>
                      <a:r>
                        <a:rPr lang="en-GB" dirty="0"/>
                        <a:t>High 3</a:t>
                      </a:r>
                    </a:p>
                  </a:txBody>
                  <a:tcPr>
                    <a:solidFill>
                      <a:schemeClr val="bg1"/>
                    </a:solidFill>
                  </a:tcPr>
                </a:tc>
                <a:extLst>
                  <a:ext uri="{0D108BD9-81ED-4DB2-BD59-A6C34878D82A}">
                    <a16:rowId xmlns:a16="http://schemas.microsoft.com/office/drawing/2014/main" val="3977095832"/>
                  </a:ext>
                </a:extLst>
              </a:tr>
            </a:tbl>
          </a:graphicData>
        </a:graphic>
      </p:graphicFrame>
      <p:sp>
        <p:nvSpPr>
          <p:cNvPr id="7" name="Arrow: Down 6">
            <a:extLst>
              <a:ext uri="{FF2B5EF4-FFF2-40B4-BE49-F238E27FC236}">
                <a16:creationId xmlns:a16="http://schemas.microsoft.com/office/drawing/2014/main" id="{00948D93-FEB3-49EF-882A-F94AE4963D0F}"/>
              </a:ext>
            </a:extLst>
          </p:cNvPr>
          <p:cNvSpPr/>
          <p:nvPr/>
        </p:nvSpPr>
        <p:spPr>
          <a:xfrm rot="10800000">
            <a:off x="1747337" y="1936512"/>
            <a:ext cx="1292087" cy="2943601"/>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323C4E5C-002A-40A4-B7EC-ADEE42878D9C}"/>
              </a:ext>
            </a:extLst>
          </p:cNvPr>
          <p:cNvSpPr txBox="1"/>
          <p:nvPr/>
        </p:nvSpPr>
        <p:spPr>
          <a:xfrm>
            <a:off x="2156791" y="2557808"/>
            <a:ext cx="553998" cy="2312366"/>
          </a:xfrm>
          <a:prstGeom prst="rect">
            <a:avLst/>
          </a:prstGeom>
          <a:noFill/>
        </p:spPr>
        <p:txBody>
          <a:bodyPr vert="vert270" wrap="square" rtlCol="0">
            <a:spAutoFit/>
          </a:bodyPr>
          <a:lstStyle/>
          <a:p>
            <a:pPr algn="ctr"/>
            <a:r>
              <a:rPr lang="en-GB" sz="2400" dirty="0"/>
              <a:t>Likelihood</a:t>
            </a:r>
          </a:p>
        </p:txBody>
      </p:sp>
      <p:sp>
        <p:nvSpPr>
          <p:cNvPr id="12" name="Arrow: Right 11">
            <a:extLst>
              <a:ext uri="{FF2B5EF4-FFF2-40B4-BE49-F238E27FC236}">
                <a16:creationId xmlns:a16="http://schemas.microsoft.com/office/drawing/2014/main" id="{D0147625-8790-4554-A61E-E90EDAEB17B5}"/>
              </a:ext>
            </a:extLst>
          </p:cNvPr>
          <p:cNvSpPr/>
          <p:nvPr/>
        </p:nvSpPr>
        <p:spPr>
          <a:xfrm>
            <a:off x="3916018" y="5298343"/>
            <a:ext cx="4462669" cy="1151854"/>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D3656D0C-7A2C-47DB-A34D-86CF7AEF06AF}"/>
              </a:ext>
            </a:extLst>
          </p:cNvPr>
          <p:cNvSpPr txBox="1"/>
          <p:nvPr/>
        </p:nvSpPr>
        <p:spPr>
          <a:xfrm>
            <a:off x="4134678" y="5629374"/>
            <a:ext cx="3578087" cy="461665"/>
          </a:xfrm>
          <a:prstGeom prst="rect">
            <a:avLst/>
          </a:prstGeom>
          <a:noFill/>
        </p:spPr>
        <p:txBody>
          <a:bodyPr wrap="square" rtlCol="0">
            <a:spAutoFit/>
          </a:bodyPr>
          <a:lstStyle/>
          <a:p>
            <a:pPr algn="ctr"/>
            <a:r>
              <a:rPr lang="en-GB" sz="2400" dirty="0"/>
              <a:t>Impact</a:t>
            </a:r>
          </a:p>
        </p:txBody>
      </p:sp>
    </p:spTree>
    <p:extLst>
      <p:ext uri="{BB962C8B-B14F-4D97-AF65-F5344CB8AC3E}">
        <p14:creationId xmlns:p14="http://schemas.microsoft.com/office/powerpoint/2010/main" val="1845514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65476" y="246713"/>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991602" y="248377"/>
            <a:ext cx="2906125" cy="1375723"/>
          </a:xfrm>
          <a:prstGeom prst="rect">
            <a:avLst/>
          </a:prstGeom>
          <a:noFill/>
          <a:ln w="9525">
            <a:noFill/>
            <a:miter lim="800000"/>
            <a:headEnd/>
            <a:tailEnd/>
          </a:ln>
          <a:effectLst>
            <a:glow rad="139700">
              <a:schemeClr val="accent1">
                <a:satMod val="175000"/>
                <a:alpha val="40000"/>
              </a:schemeClr>
            </a:glow>
            <a:softEdge rad="31750"/>
          </a:effectLst>
        </p:spPr>
      </p:pic>
      <p:graphicFrame>
        <p:nvGraphicFramePr>
          <p:cNvPr id="6" name="Table 5">
            <a:extLst>
              <a:ext uri="{FF2B5EF4-FFF2-40B4-BE49-F238E27FC236}">
                <a16:creationId xmlns:a16="http://schemas.microsoft.com/office/drawing/2014/main" id="{BD7729CD-2413-44BB-8EFE-224559C0C2DD}"/>
              </a:ext>
            </a:extLst>
          </p:cNvPr>
          <p:cNvGraphicFramePr>
            <a:graphicFrameLocks noGrp="1"/>
          </p:cNvGraphicFramePr>
          <p:nvPr>
            <p:extLst>
              <p:ext uri="{D42A27DB-BD31-4B8C-83A1-F6EECF244321}">
                <p14:modId xmlns:p14="http://schemas.microsoft.com/office/powerpoint/2010/main" val="1665933890"/>
              </p:ext>
            </p:extLst>
          </p:nvPr>
        </p:nvGraphicFramePr>
        <p:xfrm>
          <a:off x="1674615" y="1555346"/>
          <a:ext cx="8842769" cy="5120640"/>
        </p:xfrm>
        <a:graphic>
          <a:graphicData uri="http://schemas.openxmlformats.org/drawingml/2006/table">
            <a:tbl>
              <a:tblPr firstRow="1" firstCol="1" bandRow="1">
                <a:tableStyleId>{5C22544A-7EE6-4342-B048-85BDC9FD1C3A}</a:tableStyleId>
              </a:tblPr>
              <a:tblGrid>
                <a:gridCol w="1150549">
                  <a:extLst>
                    <a:ext uri="{9D8B030D-6E8A-4147-A177-3AD203B41FA5}">
                      <a16:colId xmlns:a16="http://schemas.microsoft.com/office/drawing/2014/main" val="1525206792"/>
                    </a:ext>
                  </a:extLst>
                </a:gridCol>
                <a:gridCol w="742378">
                  <a:extLst>
                    <a:ext uri="{9D8B030D-6E8A-4147-A177-3AD203B41FA5}">
                      <a16:colId xmlns:a16="http://schemas.microsoft.com/office/drawing/2014/main" val="2304949855"/>
                    </a:ext>
                  </a:extLst>
                </a:gridCol>
                <a:gridCol w="661423">
                  <a:extLst>
                    <a:ext uri="{9D8B030D-6E8A-4147-A177-3AD203B41FA5}">
                      <a16:colId xmlns:a16="http://schemas.microsoft.com/office/drawing/2014/main" val="3492487908"/>
                    </a:ext>
                  </a:extLst>
                </a:gridCol>
                <a:gridCol w="605079">
                  <a:extLst>
                    <a:ext uri="{9D8B030D-6E8A-4147-A177-3AD203B41FA5}">
                      <a16:colId xmlns:a16="http://schemas.microsoft.com/office/drawing/2014/main" val="327161590"/>
                    </a:ext>
                  </a:extLst>
                </a:gridCol>
                <a:gridCol w="3583776">
                  <a:extLst>
                    <a:ext uri="{9D8B030D-6E8A-4147-A177-3AD203B41FA5}">
                      <a16:colId xmlns:a16="http://schemas.microsoft.com/office/drawing/2014/main" val="2467503444"/>
                    </a:ext>
                  </a:extLst>
                </a:gridCol>
                <a:gridCol w="857559">
                  <a:extLst>
                    <a:ext uri="{9D8B030D-6E8A-4147-A177-3AD203B41FA5}">
                      <a16:colId xmlns:a16="http://schemas.microsoft.com/office/drawing/2014/main" val="3677500648"/>
                    </a:ext>
                  </a:extLst>
                </a:gridCol>
                <a:gridCol w="661423">
                  <a:extLst>
                    <a:ext uri="{9D8B030D-6E8A-4147-A177-3AD203B41FA5}">
                      <a16:colId xmlns:a16="http://schemas.microsoft.com/office/drawing/2014/main" val="1697379518"/>
                    </a:ext>
                  </a:extLst>
                </a:gridCol>
                <a:gridCol w="580582">
                  <a:extLst>
                    <a:ext uri="{9D8B030D-6E8A-4147-A177-3AD203B41FA5}">
                      <a16:colId xmlns:a16="http://schemas.microsoft.com/office/drawing/2014/main" val="274315064"/>
                    </a:ext>
                  </a:extLst>
                </a:gridCol>
              </a:tblGrid>
              <a:tr h="322298">
                <a:tc gridSpan="8">
                  <a:txBody>
                    <a:bodyPr/>
                    <a:lstStyle/>
                    <a:p>
                      <a:pPr algn="ctr">
                        <a:spcAft>
                          <a:spcPts val="0"/>
                        </a:spcAft>
                      </a:pPr>
                      <a:r>
                        <a:rPr lang="en-GB" sz="2400" dirty="0">
                          <a:effectLst/>
                          <a:latin typeface="+mn-lt"/>
                          <a:ea typeface="Times New Roman" panose="02020603050405020304" pitchFamily="18" charset="0"/>
                        </a:rPr>
                        <a:t>Risk- Benefit Analysis  Activity Tree Climbing</a:t>
                      </a:r>
                    </a:p>
                  </a:txBody>
                  <a:tcPr marL="59151" marR="59151" marT="0" marB="0"/>
                </a:tc>
                <a:tc hMerge="1">
                  <a:txBody>
                    <a:bodyPr/>
                    <a:lstStyle/>
                    <a:p>
                      <a:pPr algn="ctr">
                        <a:spcAft>
                          <a:spcPts val="0"/>
                        </a:spcAft>
                      </a:pPr>
                      <a:endParaRPr lang="en-GB" sz="1050" dirty="0">
                        <a:effectLst/>
                        <a:latin typeface="+mn-lt"/>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dirty="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extLst>
                  <a:ext uri="{0D108BD9-81ED-4DB2-BD59-A6C34878D82A}">
                    <a16:rowId xmlns:a16="http://schemas.microsoft.com/office/drawing/2014/main" val="2708717167"/>
                  </a:ext>
                </a:extLst>
              </a:tr>
              <a:tr h="347752">
                <a:tc>
                  <a:txBody>
                    <a:bodyPr/>
                    <a:lstStyle/>
                    <a:p>
                      <a:pPr algn="ctr">
                        <a:spcAft>
                          <a:spcPts val="0"/>
                        </a:spcAft>
                      </a:pPr>
                      <a:r>
                        <a:rPr lang="en-GB" sz="1600" dirty="0">
                          <a:effectLst/>
                          <a:latin typeface="+mn-lt"/>
                          <a:ea typeface="Times New Roman" panose="02020603050405020304" pitchFamily="18" charset="0"/>
                        </a:rPr>
                        <a:t>Stage 1 Hazard</a:t>
                      </a:r>
                    </a:p>
                  </a:txBody>
                  <a:tcPr marL="59151" marR="59151" marT="0" marB="0"/>
                </a:tc>
                <a:tc>
                  <a:txBody>
                    <a:bodyPr/>
                    <a:lstStyle/>
                    <a:p>
                      <a:pPr algn="ctr">
                        <a:spcAft>
                          <a:spcPts val="0"/>
                        </a:spcAft>
                      </a:pPr>
                      <a:r>
                        <a:rPr lang="en-US" sz="1050" dirty="0">
                          <a:effectLst/>
                          <a:latin typeface="+mn-lt"/>
                        </a:rPr>
                        <a:t>Stage 2</a:t>
                      </a:r>
                    </a:p>
                    <a:p>
                      <a:pPr algn="ctr">
                        <a:spcAft>
                          <a:spcPts val="0"/>
                        </a:spcAft>
                      </a:pPr>
                      <a:r>
                        <a:rPr lang="en-US" sz="1050" dirty="0">
                          <a:effectLst/>
                          <a:latin typeface="+mn-lt"/>
                        </a:rPr>
                        <a:t>Impact</a:t>
                      </a:r>
                      <a:endParaRPr lang="en-GB" sz="1050" dirty="0">
                        <a:effectLst/>
                        <a:latin typeface="+mn-lt"/>
                        <a:ea typeface="Times New Roman" panose="02020603050405020304" pitchFamily="18" charset="0"/>
                      </a:endParaRPr>
                    </a:p>
                  </a:txBody>
                  <a:tcPr marL="59151" marR="59151" marT="0" marB="0"/>
                </a:tc>
                <a:tc>
                  <a:txBody>
                    <a:bodyPr/>
                    <a:lstStyle/>
                    <a:p>
                      <a:pPr algn="ctr">
                        <a:spcAft>
                          <a:spcPts val="0"/>
                        </a:spcAft>
                      </a:pPr>
                      <a:r>
                        <a:rPr lang="en-US" sz="1200" dirty="0">
                          <a:effectLst/>
                        </a:rPr>
                        <a:t>Stage 3</a:t>
                      </a:r>
                    </a:p>
                    <a:p>
                      <a:pPr algn="ctr">
                        <a:spcAft>
                          <a:spcPts val="0"/>
                        </a:spcAft>
                      </a:pPr>
                      <a:r>
                        <a:rPr lang="en-US" sz="1200" dirty="0" err="1">
                          <a:effectLst/>
                        </a:rPr>
                        <a:t>Likeli</a:t>
                      </a:r>
                      <a:endParaRPr lang="en-GB" sz="1200" dirty="0">
                        <a:effectLst/>
                      </a:endParaRPr>
                    </a:p>
                    <a:p>
                      <a:pPr algn="ctr">
                        <a:spcAft>
                          <a:spcPts val="0"/>
                        </a:spcAft>
                      </a:pPr>
                      <a:r>
                        <a:rPr lang="en-US" sz="1200" dirty="0">
                          <a:effectLst/>
                        </a:rPr>
                        <a:t>hood</a:t>
                      </a:r>
                      <a:endParaRPr lang="en-GB" sz="12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dirty="0">
                          <a:effectLst/>
                        </a:rPr>
                        <a:t>Stage 4</a:t>
                      </a:r>
                    </a:p>
                    <a:p>
                      <a:pPr algn="ctr">
                        <a:spcAft>
                          <a:spcPts val="0"/>
                        </a:spcAft>
                      </a:pPr>
                      <a:r>
                        <a:rPr lang="en-US" sz="1200" dirty="0">
                          <a:effectLst/>
                        </a:rPr>
                        <a:t>Risk</a:t>
                      </a:r>
                      <a:endParaRPr lang="en-GB" sz="12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dirty="0">
                          <a:effectLst/>
                        </a:rPr>
                        <a:t>Stage 5</a:t>
                      </a:r>
                    </a:p>
                    <a:p>
                      <a:pPr algn="ctr">
                        <a:spcAft>
                          <a:spcPts val="0"/>
                        </a:spcAft>
                      </a:pPr>
                      <a:r>
                        <a:rPr lang="en-US" sz="1200" dirty="0">
                          <a:effectLst/>
                        </a:rPr>
                        <a:t>Control Measures</a:t>
                      </a:r>
                      <a:endParaRPr lang="en-GB" sz="12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dirty="0">
                          <a:effectLst/>
                        </a:rPr>
                        <a:t>Impact</a:t>
                      </a:r>
                      <a:endParaRPr lang="en-GB" sz="12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a:effectLst/>
                        </a:rPr>
                        <a:t>Likeli</a:t>
                      </a:r>
                      <a:endParaRPr lang="en-GB" sz="1200">
                        <a:effectLst/>
                      </a:endParaRPr>
                    </a:p>
                    <a:p>
                      <a:pPr algn="ctr">
                        <a:spcAft>
                          <a:spcPts val="0"/>
                        </a:spcAft>
                      </a:pPr>
                      <a:r>
                        <a:rPr lang="en-US" sz="1200">
                          <a:effectLst/>
                        </a:rPr>
                        <a:t>hood</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dirty="0">
                          <a:effectLst/>
                        </a:rPr>
                        <a:t>Stage 6</a:t>
                      </a:r>
                    </a:p>
                    <a:p>
                      <a:pPr algn="ctr">
                        <a:spcAft>
                          <a:spcPts val="0"/>
                        </a:spcAft>
                      </a:pPr>
                      <a:r>
                        <a:rPr lang="en-US" sz="1200" dirty="0">
                          <a:effectLst/>
                        </a:rPr>
                        <a:t>Risk</a:t>
                      </a:r>
                      <a:endParaRPr lang="en-GB" sz="1200" dirty="0">
                        <a:effectLst/>
                        <a:latin typeface="Times New Roman" panose="02020603050405020304" pitchFamily="18" charset="0"/>
                        <a:ea typeface="Times New Roman" panose="02020603050405020304" pitchFamily="18" charset="0"/>
                      </a:endParaRPr>
                    </a:p>
                  </a:txBody>
                  <a:tcPr marL="59151" marR="59151" marT="0" marB="0"/>
                </a:tc>
                <a:extLst>
                  <a:ext uri="{0D108BD9-81ED-4DB2-BD59-A6C34878D82A}">
                    <a16:rowId xmlns:a16="http://schemas.microsoft.com/office/drawing/2014/main" val="708534481"/>
                  </a:ext>
                </a:extLst>
              </a:tr>
              <a:tr h="1321192">
                <a:tc>
                  <a:txBody>
                    <a:bodyPr/>
                    <a:lstStyle/>
                    <a:p>
                      <a:pPr algn="ctr">
                        <a:spcAft>
                          <a:spcPts val="0"/>
                        </a:spcAft>
                      </a:pPr>
                      <a:r>
                        <a:rPr lang="en-GB" sz="1600" dirty="0">
                          <a:effectLst/>
                          <a:latin typeface="+mn-lt"/>
                          <a:ea typeface="Times New Roman" panose="02020603050405020304" pitchFamily="18" charset="0"/>
                        </a:rPr>
                        <a:t>Fall due to slip</a:t>
                      </a:r>
                    </a:p>
                  </a:txBody>
                  <a:tcPr marL="59151" marR="59151" marT="0" marB="0"/>
                </a:tc>
                <a:tc>
                  <a:txBody>
                    <a:bodyPr/>
                    <a:lstStyle/>
                    <a:p>
                      <a:pPr algn="l">
                        <a:spcAft>
                          <a:spcPts val="0"/>
                        </a:spcAft>
                      </a:pPr>
                      <a:r>
                        <a:rPr lang="en-GB" sz="1200" dirty="0">
                          <a:effectLst/>
                          <a:latin typeface="+mn-lt"/>
                          <a:ea typeface="Times New Roman" panose="02020603050405020304" pitchFamily="18" charset="0"/>
                          <a:cs typeface="Calibri" panose="020F0502020204030204" pitchFamily="34" charset="0"/>
                        </a:rPr>
                        <a:t>F</a:t>
                      </a:r>
                      <a:r>
                        <a:rPr lang="en-GB" sz="1200" dirty="0">
                          <a:effectLst/>
                          <a:latin typeface="Calibri" panose="020F0502020204030204" pitchFamily="34" charset="0"/>
                          <a:ea typeface="Times New Roman" panose="02020603050405020304" pitchFamily="18" charset="0"/>
                          <a:cs typeface="Calibri" panose="020F0502020204030204" pitchFamily="34" charset="0"/>
                        </a:rPr>
                        <a:t>ractures</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cs typeface="Calibri" panose="020F0502020204030204" pitchFamily="34" charset="0"/>
                        </a:rPr>
                        <a:t>Internal injuries Paralysis </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cs typeface="Calibri" panose="020F0502020204030204" pitchFamily="34" charset="0"/>
                        </a:rPr>
                        <a:t>Death</a:t>
                      </a: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9</a:t>
                      </a:r>
                    </a:p>
                  </a:txBody>
                  <a:tcPr marL="59151" marR="59151" marT="0" marB="0"/>
                </a:tc>
                <a:tc>
                  <a:txBody>
                    <a:bodyPr/>
                    <a:lstStyle/>
                    <a:p>
                      <a:pPr>
                        <a:spcAft>
                          <a:spcPts val="0"/>
                        </a:spcAft>
                      </a:pPr>
                      <a:r>
                        <a:rPr lang="en-US" sz="1600" dirty="0">
                          <a:effectLst/>
                        </a:rPr>
                        <a:t>Climb only in dry weather &amp; low wind</a:t>
                      </a:r>
                    </a:p>
                    <a:p>
                      <a:pPr>
                        <a:spcAft>
                          <a:spcPts val="0"/>
                        </a:spcAft>
                      </a:pPr>
                      <a:r>
                        <a:rPr lang="en-US" sz="1600" dirty="0">
                          <a:effectLst/>
                        </a:rPr>
                        <a:t>Area under tree cleared of rocks, stones, sharp branches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Adult spotter 1:1 supervision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Other children supervised by competent helper(s)doing low risk activity</a:t>
                      </a:r>
                      <a:endParaRPr lang="en-GB" sz="1600" dirty="0">
                        <a:effectLst/>
                      </a:endParaRPr>
                    </a:p>
                    <a:p>
                      <a:pPr>
                        <a:spcAft>
                          <a:spcPts val="0"/>
                        </a:spcAft>
                      </a:pPr>
                      <a:r>
                        <a:rPr lang="en-US" sz="1600" dirty="0">
                          <a:effectLst/>
                        </a:rPr>
                        <a:t>Child to climb to agreed height up to 2m </a:t>
                      </a:r>
                    </a:p>
                    <a:p>
                      <a:pPr>
                        <a:spcAft>
                          <a:spcPts val="0"/>
                        </a:spcAft>
                      </a:pPr>
                      <a:r>
                        <a:rPr lang="en-US" sz="1600" dirty="0">
                          <a:effectLst/>
                        </a:rPr>
                        <a:t>Child trusted to follow instructions </a:t>
                      </a:r>
                    </a:p>
                  </a:txBody>
                  <a:tcPr marL="59151" marR="59151" marT="0" marB="0"/>
                </a:tc>
                <a:tc>
                  <a:txBody>
                    <a:bodyPr/>
                    <a:lstStyle/>
                    <a:p>
                      <a:pPr algn="ctr">
                        <a:spcAft>
                          <a:spcPts val="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Probably only</a:t>
                      </a:r>
                    </a:p>
                    <a:p>
                      <a:pPr algn="ctr">
                        <a:spcAft>
                          <a:spcPts val="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Fractures</a:t>
                      </a: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2</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2</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4</a:t>
                      </a:r>
                    </a:p>
                  </a:txBody>
                  <a:tcPr marL="59151" marR="59151" marT="0" marB="0"/>
                </a:tc>
                <a:extLst>
                  <a:ext uri="{0D108BD9-81ED-4DB2-BD59-A6C34878D82A}">
                    <a16:rowId xmlns:a16="http://schemas.microsoft.com/office/drawing/2014/main" val="297803504"/>
                  </a:ext>
                </a:extLst>
              </a:tr>
              <a:tr h="1321192">
                <a:tc>
                  <a:txBody>
                    <a:bodyPr/>
                    <a:lstStyle/>
                    <a:p>
                      <a:pPr algn="ctr">
                        <a:spcAft>
                          <a:spcPts val="0"/>
                        </a:spcAft>
                      </a:pPr>
                      <a:r>
                        <a:rPr lang="en-GB" sz="1600" dirty="0">
                          <a:effectLst/>
                          <a:latin typeface="+mn-lt"/>
                          <a:ea typeface="Times New Roman" panose="02020603050405020304" pitchFamily="18" charset="0"/>
                        </a:rPr>
                        <a:t>Fall due to branch breaking</a:t>
                      </a:r>
                    </a:p>
                  </a:txBody>
                  <a:tcPr marL="59151" marR="59151" marT="0" marB="0"/>
                </a:tc>
                <a:tc>
                  <a:txBody>
                    <a:bodyPr/>
                    <a:lstStyle/>
                    <a:p>
                      <a:pPr algn="l">
                        <a:spcAft>
                          <a:spcPts val="0"/>
                        </a:spcAft>
                      </a:pPr>
                      <a:r>
                        <a:rPr lang="en-GB" sz="1200" dirty="0">
                          <a:effectLst/>
                          <a:latin typeface="+mn-lt"/>
                          <a:ea typeface="Times New Roman" panose="02020603050405020304" pitchFamily="18" charset="0"/>
                          <a:cs typeface="Calibri" panose="020F0502020204030204" pitchFamily="34" charset="0"/>
                        </a:rPr>
                        <a:t>F</a:t>
                      </a:r>
                      <a:r>
                        <a:rPr lang="en-GB" sz="1200" dirty="0">
                          <a:effectLst/>
                          <a:latin typeface="Calibri" panose="020F0502020204030204" pitchFamily="34" charset="0"/>
                          <a:ea typeface="Times New Roman" panose="02020603050405020304" pitchFamily="18" charset="0"/>
                          <a:cs typeface="Calibri" panose="020F0502020204030204" pitchFamily="34" charset="0"/>
                        </a:rPr>
                        <a:t>ractures</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cs typeface="Calibri" panose="020F0502020204030204" pitchFamily="34" charset="0"/>
                        </a:rPr>
                        <a:t>Internal injuries Paralysis </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cs typeface="Calibri" panose="020F0502020204030204" pitchFamily="34" charset="0"/>
                        </a:rPr>
                        <a:t>Death</a:t>
                      </a: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9</a:t>
                      </a:r>
                    </a:p>
                  </a:txBody>
                  <a:tcPr marL="59151" marR="59151" marT="0" marB="0"/>
                </a:tc>
                <a:tc>
                  <a:txBody>
                    <a:bodyPr/>
                    <a:lstStyle/>
                    <a:p>
                      <a:pPr>
                        <a:spcAft>
                          <a:spcPts val="0"/>
                        </a:spcAft>
                      </a:pPr>
                      <a:r>
                        <a:rPr lang="en-US" sz="1600" dirty="0">
                          <a:effectLst/>
                        </a:rPr>
                        <a:t>Tree checked by tree surgeon every 6 months</a:t>
                      </a:r>
                      <a:endParaRPr lang="en-GB" sz="1600" dirty="0">
                        <a:effectLst/>
                      </a:endParaRPr>
                    </a:p>
                    <a:p>
                      <a:pPr>
                        <a:spcAft>
                          <a:spcPts val="0"/>
                        </a:spcAft>
                      </a:pPr>
                      <a:r>
                        <a:rPr lang="en-US" sz="1600" dirty="0">
                          <a:effectLst/>
                        </a:rPr>
                        <a:t>Daily check of tree by teacher looking for weakness</a:t>
                      </a:r>
                    </a:p>
                    <a:p>
                      <a:pPr marL="0" marR="0" lvl="0" indent="0" algn="l" defTabSz="914377" rtl="0" eaLnBrk="1" fontAlgn="auto" latinLnBrk="0" hangingPunct="1">
                        <a:lnSpc>
                          <a:spcPct val="100000"/>
                        </a:lnSpc>
                        <a:spcBef>
                          <a:spcPts val="0"/>
                        </a:spcBef>
                        <a:spcAft>
                          <a:spcPts val="0"/>
                        </a:spcAft>
                        <a:buClrTx/>
                        <a:buSzTx/>
                        <a:buFontTx/>
                        <a:buNone/>
                        <a:tabLst/>
                        <a:defRPr/>
                      </a:pPr>
                      <a:r>
                        <a:rPr lang="en-US" sz="1600" dirty="0">
                          <a:effectLst/>
                        </a:rPr>
                        <a:t>Daily check for hanging dead wood</a:t>
                      </a:r>
                    </a:p>
                    <a:p>
                      <a:pPr>
                        <a:spcAft>
                          <a:spcPts val="0"/>
                        </a:spcAft>
                      </a:pPr>
                      <a:r>
                        <a:rPr lang="en-US" sz="1600" dirty="0">
                          <a:effectLst/>
                        </a:rPr>
                        <a:t>Choose trees carefully, with abundance of strong, low branches</a:t>
                      </a:r>
                    </a:p>
                    <a:p>
                      <a:pP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1</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1</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1</a:t>
                      </a:r>
                    </a:p>
                  </a:txBody>
                  <a:tcPr marL="59151" marR="59151" marT="0" marB="0"/>
                </a:tc>
                <a:extLst>
                  <a:ext uri="{0D108BD9-81ED-4DB2-BD59-A6C34878D82A}">
                    <a16:rowId xmlns:a16="http://schemas.microsoft.com/office/drawing/2014/main" val="1457400854"/>
                  </a:ext>
                </a:extLst>
              </a:tr>
            </a:tbl>
          </a:graphicData>
        </a:graphic>
      </p:graphicFrame>
    </p:spTree>
    <p:extLst>
      <p:ext uri="{BB962C8B-B14F-4D97-AF65-F5344CB8AC3E}">
        <p14:creationId xmlns:p14="http://schemas.microsoft.com/office/powerpoint/2010/main" val="20669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47729" y="81562"/>
            <a:ext cx="11759380" cy="6463308"/>
          </a:xfrm>
          <a:prstGeom prst="rect">
            <a:avLst/>
          </a:prstGeom>
          <a:solidFill>
            <a:schemeClr val="bg1"/>
          </a:solidFill>
        </p:spPr>
        <p:txBody>
          <a:bodyPr wrap="square" rtlCol="0">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3" name="TextBox 2">
            <a:extLst>
              <a:ext uri="{FF2B5EF4-FFF2-40B4-BE49-F238E27FC236}">
                <a16:creationId xmlns:a16="http://schemas.microsoft.com/office/drawing/2014/main" id="{B56C8BCB-1F32-4CF1-93F7-92E9A27DE340}"/>
              </a:ext>
            </a:extLst>
          </p:cNvPr>
          <p:cNvSpPr txBox="1"/>
          <p:nvPr/>
        </p:nvSpPr>
        <p:spPr>
          <a:xfrm>
            <a:off x="3644077" y="1228626"/>
            <a:ext cx="5371211" cy="707886"/>
          </a:xfrm>
          <a:prstGeom prst="rect">
            <a:avLst/>
          </a:prstGeom>
          <a:noFill/>
        </p:spPr>
        <p:txBody>
          <a:bodyPr wrap="square" rtlCol="0">
            <a:spAutoFit/>
          </a:bodyPr>
          <a:lstStyle/>
          <a:p>
            <a:r>
              <a:rPr lang="en-GB" sz="4000" b="1" dirty="0">
                <a:solidFill>
                  <a:schemeClr val="accent1">
                    <a:lumMod val="50000"/>
                  </a:schemeClr>
                </a:solidFill>
              </a:rPr>
              <a:t>Assessing the Risk</a:t>
            </a:r>
          </a:p>
        </p:txBody>
      </p:sp>
      <p:graphicFrame>
        <p:nvGraphicFramePr>
          <p:cNvPr id="5" name="Table 6">
            <a:extLst>
              <a:ext uri="{FF2B5EF4-FFF2-40B4-BE49-F238E27FC236}">
                <a16:creationId xmlns:a16="http://schemas.microsoft.com/office/drawing/2014/main" id="{FC23854F-0DD0-435F-885B-6A5E9E37E83D}"/>
              </a:ext>
            </a:extLst>
          </p:cNvPr>
          <p:cNvGraphicFramePr>
            <a:graphicFrameLocks noGrp="1"/>
          </p:cNvGraphicFramePr>
          <p:nvPr/>
        </p:nvGraphicFramePr>
        <p:xfrm>
          <a:off x="2623930" y="2095917"/>
          <a:ext cx="5654617" cy="3690055"/>
        </p:xfrm>
        <a:graphic>
          <a:graphicData uri="http://schemas.openxmlformats.org/drawingml/2006/table">
            <a:tbl>
              <a:tblPr firstRow="1" bandRow="1">
                <a:tableStyleId>{5C22544A-7EE6-4342-B048-85BDC9FD1C3A}</a:tableStyleId>
              </a:tblPr>
              <a:tblGrid>
                <a:gridCol w="1241122">
                  <a:extLst>
                    <a:ext uri="{9D8B030D-6E8A-4147-A177-3AD203B41FA5}">
                      <a16:colId xmlns:a16="http://schemas.microsoft.com/office/drawing/2014/main" val="1689928517"/>
                    </a:ext>
                  </a:extLst>
                </a:gridCol>
                <a:gridCol w="1471165">
                  <a:extLst>
                    <a:ext uri="{9D8B030D-6E8A-4147-A177-3AD203B41FA5}">
                      <a16:colId xmlns:a16="http://schemas.microsoft.com/office/drawing/2014/main" val="3918606126"/>
                    </a:ext>
                  </a:extLst>
                </a:gridCol>
                <a:gridCol w="1471165">
                  <a:extLst>
                    <a:ext uri="{9D8B030D-6E8A-4147-A177-3AD203B41FA5}">
                      <a16:colId xmlns:a16="http://schemas.microsoft.com/office/drawing/2014/main" val="1730696279"/>
                    </a:ext>
                  </a:extLst>
                </a:gridCol>
                <a:gridCol w="1471165">
                  <a:extLst>
                    <a:ext uri="{9D8B030D-6E8A-4147-A177-3AD203B41FA5}">
                      <a16:colId xmlns:a16="http://schemas.microsoft.com/office/drawing/2014/main" val="292147735"/>
                    </a:ext>
                  </a:extLst>
                </a:gridCol>
              </a:tblGrid>
              <a:tr h="946855">
                <a:tc>
                  <a:txBody>
                    <a:bodyPr/>
                    <a:lstStyle/>
                    <a:p>
                      <a:endParaRPr lang="en-GB" sz="1200" dirty="0"/>
                    </a:p>
                    <a:p>
                      <a:endParaRPr lang="en-GB" sz="1200" dirty="0"/>
                    </a:p>
                    <a:p>
                      <a:pPr algn="ctr"/>
                      <a:r>
                        <a:rPr lang="en-GB" sz="1200" b="0" dirty="0">
                          <a:solidFill>
                            <a:schemeClr val="tx1"/>
                          </a:solidFill>
                        </a:rPr>
                        <a:t>Very likely 3</a:t>
                      </a:r>
                    </a:p>
                  </a:txBody>
                  <a:tcPr vert="vert270">
                    <a:solidFill>
                      <a:schemeClr val="bg1"/>
                    </a:solidFill>
                  </a:tcPr>
                </a:tc>
                <a:tc>
                  <a:txBody>
                    <a:bodyPr/>
                    <a:lstStyle/>
                    <a:p>
                      <a:r>
                        <a:rPr lang="en-GB" dirty="0">
                          <a:solidFill>
                            <a:schemeClr val="tx1"/>
                          </a:solidFill>
                        </a:rPr>
                        <a:t>Acceptable</a:t>
                      </a:r>
                    </a:p>
                    <a:p>
                      <a:r>
                        <a:rPr lang="en-GB" dirty="0">
                          <a:solidFill>
                            <a:schemeClr val="tx1"/>
                          </a:solidFill>
                        </a:rPr>
                        <a:t>Risk</a:t>
                      </a:r>
                    </a:p>
                    <a:p>
                      <a:r>
                        <a:rPr lang="en-GB" dirty="0">
                          <a:solidFill>
                            <a:schemeClr val="tx1"/>
                          </a:solidFill>
                        </a:rPr>
                        <a:t>3</a:t>
                      </a:r>
                    </a:p>
                  </a:txBody>
                  <a:tcPr>
                    <a:solidFill>
                      <a:srgbClr val="FFFF00"/>
                    </a:solidFill>
                  </a:tcPr>
                </a:tc>
                <a:tc>
                  <a:txBody>
                    <a:bodyPr/>
                    <a:lstStyle/>
                    <a:p>
                      <a:r>
                        <a:rPr lang="en-GB" sz="1700" dirty="0">
                          <a:solidFill>
                            <a:schemeClr val="tx1"/>
                          </a:solidFill>
                        </a:rPr>
                        <a:t>Unacceptable risk</a:t>
                      </a:r>
                    </a:p>
                    <a:p>
                      <a:r>
                        <a:rPr lang="en-GB" sz="1800" dirty="0">
                          <a:solidFill>
                            <a:schemeClr val="tx1"/>
                          </a:solidFill>
                        </a:rPr>
                        <a:t>6</a:t>
                      </a:r>
                    </a:p>
                  </a:txBody>
                  <a:tcPr>
                    <a:solidFill>
                      <a:schemeClr val="accent3"/>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700" dirty="0">
                          <a:solidFill>
                            <a:schemeClr val="tx1"/>
                          </a:solidFill>
                        </a:rPr>
                        <a:t>Unacceptable risk</a:t>
                      </a:r>
                    </a:p>
                    <a:p>
                      <a:r>
                        <a:rPr lang="en-GB" dirty="0">
                          <a:solidFill>
                            <a:schemeClr val="tx1"/>
                          </a:solidFill>
                        </a:rPr>
                        <a:t>9</a:t>
                      </a:r>
                    </a:p>
                  </a:txBody>
                  <a:tcPr>
                    <a:solidFill>
                      <a:srgbClr val="FF0000"/>
                    </a:solidFill>
                  </a:tcPr>
                </a:tc>
                <a:extLst>
                  <a:ext uri="{0D108BD9-81ED-4DB2-BD59-A6C34878D82A}">
                    <a16:rowId xmlns:a16="http://schemas.microsoft.com/office/drawing/2014/main" val="410767341"/>
                  </a:ext>
                </a:extLst>
              </a:tr>
              <a:tr h="778578">
                <a:tc>
                  <a:txBody>
                    <a:bodyPr/>
                    <a:lstStyle/>
                    <a:p>
                      <a:endParaRPr lang="en-GB" sz="1200" dirty="0"/>
                    </a:p>
                    <a:p>
                      <a:endParaRPr lang="en-GB" sz="1200" dirty="0"/>
                    </a:p>
                    <a:p>
                      <a:r>
                        <a:rPr lang="en-GB" sz="1200" dirty="0"/>
                        <a:t>Likely 2</a:t>
                      </a:r>
                    </a:p>
                  </a:txBody>
                  <a:tcPr vert="vert270">
                    <a:solidFill>
                      <a:schemeClr val="bg1"/>
                    </a:solidFill>
                  </a:tcPr>
                </a:tc>
                <a:tc>
                  <a:txBody>
                    <a:bodyPr/>
                    <a:lstStyle/>
                    <a:p>
                      <a:r>
                        <a:rPr lang="en-GB" dirty="0"/>
                        <a:t>Acceptable</a:t>
                      </a:r>
                    </a:p>
                    <a:p>
                      <a:r>
                        <a:rPr lang="en-GB" dirty="0"/>
                        <a:t>Risk</a:t>
                      </a:r>
                    </a:p>
                    <a:p>
                      <a:r>
                        <a:rPr lang="en-GB" dirty="0"/>
                        <a:t>2</a:t>
                      </a:r>
                    </a:p>
                  </a:txBody>
                  <a:tcPr>
                    <a:solidFill>
                      <a:srgbClr val="00B050"/>
                    </a:solidFill>
                  </a:tcPr>
                </a:tc>
                <a:tc>
                  <a:txBody>
                    <a:bodyPr/>
                    <a:lstStyle/>
                    <a:p>
                      <a:r>
                        <a:rPr lang="en-GB" dirty="0"/>
                        <a:t>Acceptable</a:t>
                      </a:r>
                    </a:p>
                    <a:p>
                      <a:r>
                        <a:rPr lang="en-GB" dirty="0"/>
                        <a:t>Risk</a:t>
                      </a:r>
                    </a:p>
                    <a:p>
                      <a:r>
                        <a:rPr lang="en-GB" dirty="0"/>
                        <a:t>4</a:t>
                      </a:r>
                    </a:p>
                  </a:txBody>
                  <a:tcPr>
                    <a:solidFill>
                      <a:srgbClr val="FFFF00"/>
                    </a:solidFill>
                  </a:tcPr>
                </a:tc>
                <a:tc>
                  <a:txBody>
                    <a:bodyPr/>
                    <a:lstStyle/>
                    <a:p>
                      <a:r>
                        <a:rPr lang="en-GB" sz="1700" dirty="0"/>
                        <a:t>Unacceptable risk</a:t>
                      </a:r>
                    </a:p>
                    <a:p>
                      <a:r>
                        <a:rPr lang="en-GB" sz="1700" dirty="0"/>
                        <a:t>6</a:t>
                      </a:r>
                    </a:p>
                  </a:txBody>
                  <a:tcPr>
                    <a:solidFill>
                      <a:schemeClr val="accent3"/>
                    </a:solidFill>
                  </a:tcPr>
                </a:tc>
                <a:extLst>
                  <a:ext uri="{0D108BD9-81ED-4DB2-BD59-A6C34878D82A}">
                    <a16:rowId xmlns:a16="http://schemas.microsoft.com/office/drawing/2014/main" val="1081823725"/>
                  </a:ext>
                </a:extLst>
              </a:tr>
              <a:tr h="778578">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dirty="0"/>
                    </a:p>
                    <a:p>
                      <a:endParaRPr lang="en-GB" sz="1200" dirty="0"/>
                    </a:p>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dirty="0"/>
                        <a:t>Unlikely 1</a:t>
                      </a:r>
                    </a:p>
                    <a:p>
                      <a:endParaRPr lang="en-GB" sz="1200" dirty="0"/>
                    </a:p>
                  </a:txBody>
                  <a:tcPr vert="vert270">
                    <a:solidFill>
                      <a:schemeClr val="bg1"/>
                    </a:solidFill>
                  </a:tcPr>
                </a:tc>
                <a:tc>
                  <a:txBody>
                    <a:bodyPr/>
                    <a:lstStyle/>
                    <a:p>
                      <a:r>
                        <a:rPr lang="en-GB" dirty="0"/>
                        <a:t>Acceptable</a:t>
                      </a:r>
                    </a:p>
                    <a:p>
                      <a:r>
                        <a:rPr lang="en-GB" dirty="0"/>
                        <a:t>Risk</a:t>
                      </a:r>
                    </a:p>
                    <a:p>
                      <a:r>
                        <a:rPr lang="en-GB" dirty="0"/>
                        <a:t>1</a:t>
                      </a:r>
                    </a:p>
                  </a:txBody>
                  <a:tcPr>
                    <a:solidFill>
                      <a:srgbClr val="00B050"/>
                    </a:solidFill>
                  </a:tcPr>
                </a:tc>
                <a:tc>
                  <a:txBody>
                    <a:bodyPr/>
                    <a:lstStyle/>
                    <a:p>
                      <a:r>
                        <a:rPr lang="en-GB" dirty="0"/>
                        <a:t>Acceptable</a:t>
                      </a:r>
                    </a:p>
                    <a:p>
                      <a:r>
                        <a:rPr lang="en-GB" dirty="0"/>
                        <a:t>Risk</a:t>
                      </a:r>
                    </a:p>
                    <a:p>
                      <a:r>
                        <a:rPr lang="en-GB" dirty="0"/>
                        <a:t>2</a:t>
                      </a:r>
                    </a:p>
                  </a:txBody>
                  <a:tcPr>
                    <a:solidFill>
                      <a:srgbClr val="00B050"/>
                    </a:solidFill>
                  </a:tcPr>
                </a:tc>
                <a:tc>
                  <a:txBody>
                    <a:bodyPr/>
                    <a:lstStyle/>
                    <a:p>
                      <a:r>
                        <a:rPr lang="en-GB" dirty="0"/>
                        <a:t>Acceptable</a:t>
                      </a:r>
                    </a:p>
                    <a:p>
                      <a:r>
                        <a:rPr lang="en-GB" dirty="0"/>
                        <a:t>Risk</a:t>
                      </a:r>
                    </a:p>
                    <a:p>
                      <a:r>
                        <a:rPr lang="en-GB" dirty="0"/>
                        <a:t>3</a:t>
                      </a:r>
                    </a:p>
                  </a:txBody>
                  <a:tcPr>
                    <a:solidFill>
                      <a:srgbClr val="FFFF00"/>
                    </a:solidFill>
                  </a:tcPr>
                </a:tc>
                <a:extLst>
                  <a:ext uri="{0D108BD9-81ED-4DB2-BD59-A6C34878D82A}">
                    <a16:rowId xmlns:a16="http://schemas.microsoft.com/office/drawing/2014/main" val="3341259681"/>
                  </a:ext>
                </a:extLst>
              </a:tr>
              <a:tr h="778578">
                <a:tc>
                  <a:txBody>
                    <a:bodyPr/>
                    <a:lstStyle/>
                    <a:p>
                      <a:endParaRPr lang="en-GB" dirty="0"/>
                    </a:p>
                    <a:p>
                      <a:endParaRPr lang="en-GB" dirty="0"/>
                    </a:p>
                    <a:p>
                      <a:endParaRPr lang="en-GB" dirty="0"/>
                    </a:p>
                  </a:txBody>
                  <a:tcPr>
                    <a:solidFill>
                      <a:schemeClr val="bg1"/>
                    </a:solidFill>
                  </a:tcPr>
                </a:tc>
                <a:tc>
                  <a:txBody>
                    <a:bodyPr/>
                    <a:lstStyle/>
                    <a:p>
                      <a:pPr algn="ctr"/>
                      <a:r>
                        <a:rPr lang="en-GB" dirty="0"/>
                        <a:t>Low 1</a:t>
                      </a:r>
                    </a:p>
                  </a:txBody>
                  <a:tcPr>
                    <a:solidFill>
                      <a:schemeClr val="bg1"/>
                    </a:solidFill>
                  </a:tcPr>
                </a:tc>
                <a:tc>
                  <a:txBody>
                    <a:bodyPr/>
                    <a:lstStyle/>
                    <a:p>
                      <a:pPr algn="ctr"/>
                      <a:r>
                        <a:rPr lang="en-GB" dirty="0"/>
                        <a:t>Medium 2</a:t>
                      </a:r>
                    </a:p>
                  </a:txBody>
                  <a:tcPr>
                    <a:solidFill>
                      <a:schemeClr val="bg1"/>
                    </a:solidFill>
                  </a:tcPr>
                </a:tc>
                <a:tc>
                  <a:txBody>
                    <a:bodyPr/>
                    <a:lstStyle/>
                    <a:p>
                      <a:pPr algn="ctr"/>
                      <a:r>
                        <a:rPr lang="en-GB" dirty="0"/>
                        <a:t>High 3</a:t>
                      </a:r>
                    </a:p>
                  </a:txBody>
                  <a:tcPr>
                    <a:solidFill>
                      <a:schemeClr val="bg1"/>
                    </a:solidFill>
                  </a:tcPr>
                </a:tc>
                <a:extLst>
                  <a:ext uri="{0D108BD9-81ED-4DB2-BD59-A6C34878D82A}">
                    <a16:rowId xmlns:a16="http://schemas.microsoft.com/office/drawing/2014/main" val="3977095832"/>
                  </a:ext>
                </a:extLst>
              </a:tr>
            </a:tbl>
          </a:graphicData>
        </a:graphic>
      </p:graphicFrame>
      <p:sp>
        <p:nvSpPr>
          <p:cNvPr id="7" name="Arrow: Down 6">
            <a:extLst>
              <a:ext uri="{FF2B5EF4-FFF2-40B4-BE49-F238E27FC236}">
                <a16:creationId xmlns:a16="http://schemas.microsoft.com/office/drawing/2014/main" id="{00948D93-FEB3-49EF-882A-F94AE4963D0F}"/>
              </a:ext>
            </a:extLst>
          </p:cNvPr>
          <p:cNvSpPr/>
          <p:nvPr/>
        </p:nvSpPr>
        <p:spPr>
          <a:xfrm rot="10800000">
            <a:off x="1747337" y="1936512"/>
            <a:ext cx="1292087" cy="2943601"/>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323C4E5C-002A-40A4-B7EC-ADEE42878D9C}"/>
              </a:ext>
            </a:extLst>
          </p:cNvPr>
          <p:cNvSpPr txBox="1"/>
          <p:nvPr/>
        </p:nvSpPr>
        <p:spPr>
          <a:xfrm>
            <a:off x="2156791" y="2557808"/>
            <a:ext cx="553998" cy="2312366"/>
          </a:xfrm>
          <a:prstGeom prst="rect">
            <a:avLst/>
          </a:prstGeom>
          <a:noFill/>
        </p:spPr>
        <p:txBody>
          <a:bodyPr vert="vert270" wrap="square" rtlCol="0">
            <a:spAutoFit/>
          </a:bodyPr>
          <a:lstStyle/>
          <a:p>
            <a:pPr algn="ctr"/>
            <a:r>
              <a:rPr lang="en-GB" sz="2400" dirty="0"/>
              <a:t>Likelihood</a:t>
            </a:r>
          </a:p>
        </p:txBody>
      </p:sp>
      <p:sp>
        <p:nvSpPr>
          <p:cNvPr id="12" name="Arrow: Right 11">
            <a:extLst>
              <a:ext uri="{FF2B5EF4-FFF2-40B4-BE49-F238E27FC236}">
                <a16:creationId xmlns:a16="http://schemas.microsoft.com/office/drawing/2014/main" id="{D0147625-8790-4554-A61E-E90EDAEB17B5}"/>
              </a:ext>
            </a:extLst>
          </p:cNvPr>
          <p:cNvSpPr/>
          <p:nvPr/>
        </p:nvSpPr>
        <p:spPr>
          <a:xfrm>
            <a:off x="3916018" y="5298343"/>
            <a:ext cx="4462669" cy="1151854"/>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D3656D0C-7A2C-47DB-A34D-86CF7AEF06AF}"/>
              </a:ext>
            </a:extLst>
          </p:cNvPr>
          <p:cNvSpPr txBox="1"/>
          <p:nvPr/>
        </p:nvSpPr>
        <p:spPr>
          <a:xfrm>
            <a:off x="4134678" y="5629374"/>
            <a:ext cx="3578087" cy="461665"/>
          </a:xfrm>
          <a:prstGeom prst="rect">
            <a:avLst/>
          </a:prstGeom>
          <a:noFill/>
        </p:spPr>
        <p:txBody>
          <a:bodyPr wrap="square" rtlCol="0">
            <a:spAutoFit/>
          </a:bodyPr>
          <a:lstStyle/>
          <a:p>
            <a:pPr algn="ctr"/>
            <a:r>
              <a:rPr lang="en-GB" sz="2400" dirty="0"/>
              <a:t>Impact</a:t>
            </a:r>
          </a:p>
        </p:txBody>
      </p:sp>
    </p:spTree>
    <p:extLst>
      <p:ext uri="{BB962C8B-B14F-4D97-AF65-F5344CB8AC3E}">
        <p14:creationId xmlns:p14="http://schemas.microsoft.com/office/powerpoint/2010/main" val="2743585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09"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54" name="AutoShape 55">
            <a:extLst>
              <a:ext uri="{FF2B5EF4-FFF2-40B4-BE49-F238E27FC236}">
                <a16:creationId xmlns:a16="http://schemas.microsoft.com/office/drawing/2014/main" id="{59D50F81-97E3-418D-B0B9-9D79FB098F22}"/>
              </a:ext>
            </a:extLst>
          </p:cNvPr>
          <p:cNvSpPr>
            <a:spLocks noChangeArrowheads="1"/>
          </p:cNvSpPr>
          <p:nvPr/>
        </p:nvSpPr>
        <p:spPr bwMode="auto">
          <a:xfrm rot="16200000">
            <a:off x="5635627" y="4140006"/>
            <a:ext cx="920750" cy="3843866"/>
          </a:xfrm>
          <a:prstGeom prst="downArrow">
            <a:avLst>
              <a:gd name="adj1" fmla="val 50000"/>
              <a:gd name="adj2" fmla="val 107802"/>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en-GB"/>
          </a:p>
        </p:txBody>
      </p:sp>
      <p:sp>
        <p:nvSpPr>
          <p:cNvPr id="55" name="TextBox 54">
            <a:extLst>
              <a:ext uri="{FF2B5EF4-FFF2-40B4-BE49-F238E27FC236}">
                <a16:creationId xmlns:a16="http://schemas.microsoft.com/office/drawing/2014/main" id="{0E8E5E9C-2758-4D2F-ABCF-7CEFAC0E79CE}"/>
              </a:ext>
            </a:extLst>
          </p:cNvPr>
          <p:cNvSpPr txBox="1"/>
          <p:nvPr/>
        </p:nvSpPr>
        <p:spPr>
          <a:xfrm>
            <a:off x="4383360" y="5750534"/>
            <a:ext cx="2980373" cy="584775"/>
          </a:xfrm>
          <a:prstGeom prst="rect">
            <a:avLst/>
          </a:prstGeom>
          <a:noFill/>
        </p:spPr>
        <p:txBody>
          <a:bodyPr wrap="square" rtlCol="0">
            <a:spAutoFit/>
          </a:bodyPr>
          <a:lstStyle/>
          <a:p>
            <a:pPr algn="ctr"/>
            <a:r>
              <a:rPr lang="en-GB" sz="3200" dirty="0"/>
              <a:t>benefit</a:t>
            </a:r>
          </a:p>
        </p:txBody>
      </p:sp>
      <p:graphicFrame>
        <p:nvGraphicFramePr>
          <p:cNvPr id="56" name="Table 56">
            <a:extLst>
              <a:ext uri="{FF2B5EF4-FFF2-40B4-BE49-F238E27FC236}">
                <a16:creationId xmlns:a16="http://schemas.microsoft.com/office/drawing/2014/main" id="{E6453F8A-39A6-4577-ABF3-8F9311790CBF}"/>
              </a:ext>
            </a:extLst>
          </p:cNvPr>
          <p:cNvGraphicFramePr>
            <a:graphicFrameLocks noGrp="1"/>
          </p:cNvGraphicFramePr>
          <p:nvPr>
            <p:extLst>
              <p:ext uri="{D42A27DB-BD31-4B8C-83A1-F6EECF244321}">
                <p14:modId xmlns:p14="http://schemas.microsoft.com/office/powerpoint/2010/main" val="3876906242"/>
              </p:ext>
            </p:extLst>
          </p:nvPr>
        </p:nvGraphicFramePr>
        <p:xfrm>
          <a:off x="4174066" y="1675130"/>
          <a:ext cx="3843867" cy="3683682"/>
        </p:xfrm>
        <a:graphic>
          <a:graphicData uri="http://schemas.openxmlformats.org/drawingml/2006/table">
            <a:tbl>
              <a:tblPr firstRow="1" bandRow="1">
                <a:tableStyleId>{5C22544A-7EE6-4342-B048-85BDC9FD1C3A}</a:tableStyleId>
              </a:tblPr>
              <a:tblGrid>
                <a:gridCol w="1281289">
                  <a:extLst>
                    <a:ext uri="{9D8B030D-6E8A-4147-A177-3AD203B41FA5}">
                      <a16:colId xmlns:a16="http://schemas.microsoft.com/office/drawing/2014/main" val="2093643489"/>
                    </a:ext>
                  </a:extLst>
                </a:gridCol>
                <a:gridCol w="1281289">
                  <a:extLst>
                    <a:ext uri="{9D8B030D-6E8A-4147-A177-3AD203B41FA5}">
                      <a16:colId xmlns:a16="http://schemas.microsoft.com/office/drawing/2014/main" val="1541323633"/>
                    </a:ext>
                  </a:extLst>
                </a:gridCol>
                <a:gridCol w="1281289">
                  <a:extLst>
                    <a:ext uri="{9D8B030D-6E8A-4147-A177-3AD203B41FA5}">
                      <a16:colId xmlns:a16="http://schemas.microsoft.com/office/drawing/2014/main" val="2043087468"/>
                    </a:ext>
                  </a:extLst>
                </a:gridCol>
              </a:tblGrid>
              <a:tr h="1227894">
                <a:tc>
                  <a:txBody>
                    <a:bodyPr/>
                    <a:lstStyle/>
                    <a:p>
                      <a:r>
                        <a:rPr lang="en-GB" b="0" dirty="0">
                          <a:solidFill>
                            <a:schemeClr val="tx1"/>
                          </a:solidFill>
                        </a:rPr>
                        <a:t>Low benefit &amp; high risk</a:t>
                      </a:r>
                    </a:p>
                  </a:txBody>
                  <a:tcPr>
                    <a:solidFill>
                      <a:srgbClr val="FF0000"/>
                    </a:solidFill>
                  </a:tcPr>
                </a:tc>
                <a:tc>
                  <a:txBody>
                    <a:bodyPr/>
                    <a:lstStyle/>
                    <a:p>
                      <a:r>
                        <a:rPr lang="en-GB" b="0" dirty="0">
                          <a:solidFill>
                            <a:schemeClr val="tx1"/>
                          </a:solidFill>
                        </a:rPr>
                        <a:t>Medium benefit &amp; high risk</a:t>
                      </a:r>
                    </a:p>
                  </a:txBody>
                  <a:tcPr>
                    <a:solidFill>
                      <a:srgbClr val="FF0000"/>
                    </a:solidFill>
                  </a:tcPr>
                </a:tc>
                <a:tc>
                  <a:txBody>
                    <a:bodyPr/>
                    <a:lstStyle/>
                    <a:p>
                      <a:r>
                        <a:rPr lang="en-GB" b="0" dirty="0">
                          <a:solidFill>
                            <a:schemeClr val="tx1"/>
                          </a:solidFill>
                        </a:rPr>
                        <a:t>High benefit &amp; high risk</a:t>
                      </a:r>
                    </a:p>
                  </a:txBody>
                  <a:tcPr>
                    <a:solidFill>
                      <a:srgbClr val="FF0000"/>
                    </a:solidFill>
                  </a:tcPr>
                </a:tc>
                <a:extLst>
                  <a:ext uri="{0D108BD9-81ED-4DB2-BD59-A6C34878D82A}">
                    <a16:rowId xmlns:a16="http://schemas.microsoft.com/office/drawing/2014/main" val="1957640092"/>
                  </a:ext>
                </a:extLst>
              </a:tr>
              <a:tr h="1227894">
                <a:tc>
                  <a:txBody>
                    <a:bodyPr/>
                    <a:lstStyle/>
                    <a:p>
                      <a:r>
                        <a:rPr lang="en-GB" dirty="0"/>
                        <a:t>Low benefit &amp; medium risk</a:t>
                      </a:r>
                    </a:p>
                  </a:txBody>
                  <a:tcPr>
                    <a:solidFill>
                      <a:srgbClr val="FF0000"/>
                    </a:solidFill>
                  </a:tcPr>
                </a:tc>
                <a:tc>
                  <a:txBody>
                    <a:bodyPr/>
                    <a:lstStyle/>
                    <a:p>
                      <a:r>
                        <a:rPr lang="en-GB" dirty="0"/>
                        <a:t>Medium benefit &amp; medium risk</a:t>
                      </a:r>
                    </a:p>
                  </a:txBody>
                  <a:tcPr>
                    <a:solidFill>
                      <a:srgbClr val="FFFF00"/>
                    </a:solidFill>
                  </a:tcPr>
                </a:tc>
                <a:tc>
                  <a:txBody>
                    <a:bodyPr/>
                    <a:lstStyle/>
                    <a:p>
                      <a:r>
                        <a:rPr lang="en-GB" dirty="0"/>
                        <a:t>High benefit &amp; medium risk</a:t>
                      </a:r>
                    </a:p>
                  </a:txBody>
                  <a:tcPr>
                    <a:solidFill>
                      <a:srgbClr val="92D050"/>
                    </a:solidFill>
                  </a:tcPr>
                </a:tc>
                <a:extLst>
                  <a:ext uri="{0D108BD9-81ED-4DB2-BD59-A6C34878D82A}">
                    <a16:rowId xmlns:a16="http://schemas.microsoft.com/office/drawing/2014/main" val="170269903"/>
                  </a:ext>
                </a:extLst>
              </a:tr>
              <a:tr h="1227894">
                <a:tc>
                  <a:txBody>
                    <a:bodyPr/>
                    <a:lstStyle/>
                    <a:p>
                      <a:r>
                        <a:rPr lang="en-GB" dirty="0"/>
                        <a:t>Low benefit &amp; low risk</a:t>
                      </a:r>
                    </a:p>
                  </a:txBody>
                  <a:tcPr>
                    <a:solidFill>
                      <a:srgbClr val="FF0000"/>
                    </a:solidFill>
                  </a:tcPr>
                </a:tc>
                <a:tc>
                  <a:txBody>
                    <a:bodyPr/>
                    <a:lstStyle/>
                    <a:p>
                      <a:r>
                        <a:rPr lang="en-GB" dirty="0"/>
                        <a:t>Medium benefit &amp; low risk</a:t>
                      </a:r>
                    </a:p>
                  </a:txBody>
                  <a:tcPr>
                    <a:solidFill>
                      <a:srgbClr val="92D050"/>
                    </a:solidFill>
                  </a:tcPr>
                </a:tc>
                <a:tc>
                  <a:txBody>
                    <a:bodyPr/>
                    <a:lstStyle/>
                    <a:p>
                      <a:r>
                        <a:rPr lang="en-GB" dirty="0"/>
                        <a:t>High benefit &amp; low risk</a:t>
                      </a:r>
                    </a:p>
                  </a:txBody>
                  <a:tcPr>
                    <a:solidFill>
                      <a:srgbClr val="00B050"/>
                    </a:solidFill>
                  </a:tcPr>
                </a:tc>
                <a:extLst>
                  <a:ext uri="{0D108BD9-81ED-4DB2-BD59-A6C34878D82A}">
                    <a16:rowId xmlns:a16="http://schemas.microsoft.com/office/drawing/2014/main" val="711662922"/>
                  </a:ext>
                </a:extLst>
              </a:tr>
            </a:tbl>
          </a:graphicData>
        </a:graphic>
      </p:graphicFrame>
      <p:sp>
        <p:nvSpPr>
          <p:cNvPr id="57" name="AutoShape 56">
            <a:extLst>
              <a:ext uri="{FF2B5EF4-FFF2-40B4-BE49-F238E27FC236}">
                <a16:creationId xmlns:a16="http://schemas.microsoft.com/office/drawing/2014/main" id="{62DE6C09-4764-482B-BEF3-1899D60EC743}"/>
              </a:ext>
            </a:extLst>
          </p:cNvPr>
          <p:cNvSpPr>
            <a:spLocks noChangeArrowheads="1"/>
          </p:cNvSpPr>
          <p:nvPr/>
        </p:nvSpPr>
        <p:spPr bwMode="auto">
          <a:xfrm rot="10800000">
            <a:off x="2920339" y="1732464"/>
            <a:ext cx="950599" cy="3603015"/>
          </a:xfrm>
          <a:prstGeom prst="downArrow">
            <a:avLst>
              <a:gd name="adj1" fmla="val 50000"/>
              <a:gd name="adj2" fmla="val 98746"/>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en-GB"/>
          </a:p>
        </p:txBody>
      </p:sp>
      <p:sp>
        <p:nvSpPr>
          <p:cNvPr id="58" name="TextBox 57">
            <a:extLst>
              <a:ext uri="{FF2B5EF4-FFF2-40B4-BE49-F238E27FC236}">
                <a16:creationId xmlns:a16="http://schemas.microsoft.com/office/drawing/2014/main" id="{2611FD75-67F1-4E8B-A74F-D9B022CD9FF1}"/>
              </a:ext>
            </a:extLst>
          </p:cNvPr>
          <p:cNvSpPr txBox="1"/>
          <p:nvPr/>
        </p:nvSpPr>
        <p:spPr>
          <a:xfrm>
            <a:off x="3019513" y="2589860"/>
            <a:ext cx="677108" cy="2573614"/>
          </a:xfrm>
          <a:prstGeom prst="rect">
            <a:avLst/>
          </a:prstGeom>
          <a:noFill/>
        </p:spPr>
        <p:txBody>
          <a:bodyPr vert="vert270" wrap="square" rtlCol="0">
            <a:spAutoFit/>
          </a:bodyPr>
          <a:lstStyle/>
          <a:p>
            <a:pPr algn="ctr"/>
            <a:r>
              <a:rPr lang="en-GB" sz="3200" dirty="0"/>
              <a:t>risk</a:t>
            </a:r>
          </a:p>
        </p:txBody>
      </p:sp>
      <p:sp>
        <p:nvSpPr>
          <p:cNvPr id="60" name="TextBox 59">
            <a:extLst>
              <a:ext uri="{FF2B5EF4-FFF2-40B4-BE49-F238E27FC236}">
                <a16:creationId xmlns:a16="http://schemas.microsoft.com/office/drawing/2014/main" id="{9A60DAB1-BBDE-4F1B-8B0A-D7A75638E4F2}"/>
              </a:ext>
            </a:extLst>
          </p:cNvPr>
          <p:cNvSpPr txBox="1"/>
          <p:nvPr/>
        </p:nvSpPr>
        <p:spPr>
          <a:xfrm>
            <a:off x="4174065" y="5366572"/>
            <a:ext cx="1285701" cy="338554"/>
          </a:xfrm>
          <a:prstGeom prst="rect">
            <a:avLst/>
          </a:prstGeom>
          <a:noFill/>
        </p:spPr>
        <p:txBody>
          <a:bodyPr wrap="square" rtlCol="0">
            <a:spAutoFit/>
          </a:bodyPr>
          <a:lstStyle/>
          <a:p>
            <a:pPr algn="ctr"/>
            <a:r>
              <a:rPr lang="en-GB" sz="1600" dirty="0"/>
              <a:t>low</a:t>
            </a:r>
          </a:p>
        </p:txBody>
      </p:sp>
      <p:sp>
        <p:nvSpPr>
          <p:cNvPr id="62" name="TextBox 61">
            <a:extLst>
              <a:ext uri="{FF2B5EF4-FFF2-40B4-BE49-F238E27FC236}">
                <a16:creationId xmlns:a16="http://schemas.microsoft.com/office/drawing/2014/main" id="{8414D52F-C206-44DF-8DEF-C7EB78489AC4}"/>
              </a:ext>
            </a:extLst>
          </p:cNvPr>
          <p:cNvSpPr txBox="1"/>
          <p:nvPr/>
        </p:nvSpPr>
        <p:spPr>
          <a:xfrm>
            <a:off x="5384857" y="5358812"/>
            <a:ext cx="1285701" cy="338554"/>
          </a:xfrm>
          <a:prstGeom prst="rect">
            <a:avLst/>
          </a:prstGeom>
          <a:noFill/>
        </p:spPr>
        <p:txBody>
          <a:bodyPr wrap="square" rtlCol="0">
            <a:spAutoFit/>
          </a:bodyPr>
          <a:lstStyle/>
          <a:p>
            <a:pPr algn="ctr"/>
            <a:r>
              <a:rPr lang="en-GB" sz="1600" dirty="0"/>
              <a:t>medium</a:t>
            </a:r>
          </a:p>
        </p:txBody>
      </p:sp>
      <p:sp>
        <p:nvSpPr>
          <p:cNvPr id="64" name="TextBox 63">
            <a:extLst>
              <a:ext uri="{FF2B5EF4-FFF2-40B4-BE49-F238E27FC236}">
                <a16:creationId xmlns:a16="http://schemas.microsoft.com/office/drawing/2014/main" id="{0B36E93B-02E2-47C3-9571-85B3A1988DFB}"/>
              </a:ext>
            </a:extLst>
          </p:cNvPr>
          <p:cNvSpPr txBox="1"/>
          <p:nvPr/>
        </p:nvSpPr>
        <p:spPr>
          <a:xfrm>
            <a:off x="6720883" y="5404220"/>
            <a:ext cx="1285701" cy="338554"/>
          </a:xfrm>
          <a:prstGeom prst="rect">
            <a:avLst/>
          </a:prstGeom>
          <a:noFill/>
        </p:spPr>
        <p:txBody>
          <a:bodyPr wrap="square" rtlCol="0">
            <a:spAutoFit/>
          </a:bodyPr>
          <a:lstStyle/>
          <a:p>
            <a:pPr algn="ctr"/>
            <a:r>
              <a:rPr lang="en-GB" sz="1600" dirty="0"/>
              <a:t>high</a:t>
            </a:r>
          </a:p>
        </p:txBody>
      </p:sp>
      <p:sp>
        <p:nvSpPr>
          <p:cNvPr id="65" name="TextBox 64">
            <a:extLst>
              <a:ext uri="{FF2B5EF4-FFF2-40B4-BE49-F238E27FC236}">
                <a16:creationId xmlns:a16="http://schemas.microsoft.com/office/drawing/2014/main" id="{EEA353FC-1840-49DB-9BC6-EA44D76E38EA}"/>
              </a:ext>
            </a:extLst>
          </p:cNvPr>
          <p:cNvSpPr txBox="1"/>
          <p:nvPr/>
        </p:nvSpPr>
        <p:spPr>
          <a:xfrm>
            <a:off x="3753623" y="4101483"/>
            <a:ext cx="461665" cy="1241756"/>
          </a:xfrm>
          <a:prstGeom prst="rect">
            <a:avLst/>
          </a:prstGeom>
          <a:noFill/>
        </p:spPr>
        <p:txBody>
          <a:bodyPr vert="vert270" wrap="square" rtlCol="0">
            <a:spAutoFit/>
          </a:bodyPr>
          <a:lstStyle/>
          <a:p>
            <a:pPr algn="ctr"/>
            <a:r>
              <a:rPr lang="en-GB" dirty="0"/>
              <a:t>low</a:t>
            </a:r>
          </a:p>
        </p:txBody>
      </p:sp>
      <p:sp>
        <p:nvSpPr>
          <p:cNvPr id="67" name="TextBox 66">
            <a:extLst>
              <a:ext uri="{FF2B5EF4-FFF2-40B4-BE49-F238E27FC236}">
                <a16:creationId xmlns:a16="http://schemas.microsoft.com/office/drawing/2014/main" id="{EF50DD3A-C288-40DF-A27C-C5E9150C6662}"/>
              </a:ext>
            </a:extLst>
          </p:cNvPr>
          <p:cNvSpPr txBox="1"/>
          <p:nvPr/>
        </p:nvSpPr>
        <p:spPr>
          <a:xfrm>
            <a:off x="3747379" y="1709708"/>
            <a:ext cx="461665" cy="1241756"/>
          </a:xfrm>
          <a:prstGeom prst="rect">
            <a:avLst/>
          </a:prstGeom>
          <a:noFill/>
        </p:spPr>
        <p:txBody>
          <a:bodyPr vert="vert270" wrap="square" rtlCol="0">
            <a:spAutoFit/>
          </a:bodyPr>
          <a:lstStyle/>
          <a:p>
            <a:pPr algn="ctr"/>
            <a:r>
              <a:rPr lang="en-GB" dirty="0"/>
              <a:t>high</a:t>
            </a:r>
          </a:p>
        </p:txBody>
      </p:sp>
      <p:sp>
        <p:nvSpPr>
          <p:cNvPr id="69" name="TextBox 68">
            <a:extLst>
              <a:ext uri="{FF2B5EF4-FFF2-40B4-BE49-F238E27FC236}">
                <a16:creationId xmlns:a16="http://schemas.microsoft.com/office/drawing/2014/main" id="{308FBBF5-ED6E-485A-AA9D-015A35B957FD}"/>
              </a:ext>
            </a:extLst>
          </p:cNvPr>
          <p:cNvSpPr txBox="1"/>
          <p:nvPr/>
        </p:nvSpPr>
        <p:spPr>
          <a:xfrm>
            <a:off x="3725693" y="2928708"/>
            <a:ext cx="461665" cy="1241756"/>
          </a:xfrm>
          <a:prstGeom prst="rect">
            <a:avLst/>
          </a:prstGeom>
          <a:noFill/>
        </p:spPr>
        <p:txBody>
          <a:bodyPr vert="vert270" wrap="square" rtlCol="0">
            <a:spAutoFit/>
          </a:bodyPr>
          <a:lstStyle/>
          <a:p>
            <a:pPr algn="ctr"/>
            <a:r>
              <a:rPr lang="en-GB" dirty="0"/>
              <a:t>medium</a:t>
            </a:r>
          </a:p>
        </p:txBody>
      </p:sp>
    </p:spTree>
    <p:extLst>
      <p:ext uri="{BB962C8B-B14F-4D97-AF65-F5344CB8AC3E}">
        <p14:creationId xmlns:p14="http://schemas.microsoft.com/office/powerpoint/2010/main" val="3438283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pic>
        <p:nvPicPr>
          <p:cNvPr id="6" name="Picture 4" descr="Image result for risk benefit analysis">
            <a:extLst>
              <a:ext uri="{FF2B5EF4-FFF2-40B4-BE49-F238E27FC236}">
                <a16:creationId xmlns:a16="http://schemas.microsoft.com/office/drawing/2014/main" id="{38747A0C-DAAE-4D26-8920-411A2006FA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0906" y="1925146"/>
            <a:ext cx="3693603" cy="207852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305879D-D4B1-4BD7-B4B1-0684DA0837AD}"/>
              </a:ext>
            </a:extLst>
          </p:cNvPr>
          <p:cNvSpPr txBox="1"/>
          <p:nvPr/>
        </p:nvSpPr>
        <p:spPr>
          <a:xfrm>
            <a:off x="1815905" y="4003675"/>
            <a:ext cx="11166505" cy="2492990"/>
          </a:xfrm>
          <a:prstGeom prst="rect">
            <a:avLst/>
          </a:prstGeom>
          <a:noFill/>
        </p:spPr>
        <p:txBody>
          <a:bodyPr wrap="square" rtlCol="0">
            <a:spAutoFit/>
          </a:bodyPr>
          <a:lstStyle/>
          <a:p>
            <a:r>
              <a:rPr lang="en-US" dirty="0"/>
              <a:t> </a:t>
            </a:r>
            <a:endParaRPr lang="en-GB" dirty="0"/>
          </a:p>
          <a:p>
            <a:r>
              <a:rPr lang="en-US" sz="2400" dirty="0">
                <a:solidFill>
                  <a:schemeClr val="accent1">
                    <a:lumMod val="50000"/>
                  </a:schemeClr>
                </a:solidFill>
                <a:latin typeface="Arial Nova" panose="020B0504020202020204" pitchFamily="34" charset="0"/>
              </a:rPr>
              <a:t>Risk Benefit analysis </a:t>
            </a:r>
          </a:p>
          <a:p>
            <a:endParaRPr lang="en-GB" sz="2400" dirty="0">
              <a:solidFill>
                <a:schemeClr val="accent1">
                  <a:lumMod val="50000"/>
                </a:schemeClr>
              </a:solidFill>
            </a:endParaRPr>
          </a:p>
          <a:p>
            <a:r>
              <a:rPr lang="en-US" sz="2400" dirty="0">
                <a:solidFill>
                  <a:schemeClr val="accent1">
                    <a:lumMod val="50000"/>
                  </a:schemeClr>
                </a:solidFill>
              </a:rPr>
              <a:t>If the risks outweigh the benefits the activity is too dangerous to do</a:t>
            </a:r>
          </a:p>
          <a:p>
            <a:endParaRPr lang="en-GB" sz="2400" dirty="0">
              <a:solidFill>
                <a:schemeClr val="accent1">
                  <a:lumMod val="50000"/>
                </a:schemeClr>
              </a:solidFill>
            </a:endParaRPr>
          </a:p>
          <a:p>
            <a:r>
              <a:rPr lang="en-US" sz="2400" dirty="0">
                <a:solidFill>
                  <a:schemeClr val="accent1">
                    <a:lumMod val="50000"/>
                  </a:schemeClr>
                </a:solidFill>
              </a:rPr>
              <a:t>If the benefits outweigh the risks the activity may be worth doing</a:t>
            </a:r>
            <a:endParaRPr lang="en-GB" sz="2400" dirty="0">
              <a:solidFill>
                <a:schemeClr val="accent1">
                  <a:lumMod val="50000"/>
                </a:schemeClr>
              </a:solidFill>
            </a:endParaRPr>
          </a:p>
          <a:p>
            <a:endParaRPr lang="en-GB" dirty="0"/>
          </a:p>
        </p:txBody>
      </p:sp>
    </p:spTree>
    <p:extLst>
      <p:ext uri="{BB962C8B-B14F-4D97-AF65-F5344CB8AC3E}">
        <p14:creationId xmlns:p14="http://schemas.microsoft.com/office/powerpoint/2010/main" val="2910767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81562"/>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graphicFrame>
        <p:nvGraphicFramePr>
          <p:cNvPr id="7" name="Table 6">
            <a:extLst>
              <a:ext uri="{FF2B5EF4-FFF2-40B4-BE49-F238E27FC236}">
                <a16:creationId xmlns:a16="http://schemas.microsoft.com/office/drawing/2014/main" id="{199C044E-3229-4F25-979A-6C754AF61516}"/>
              </a:ext>
            </a:extLst>
          </p:cNvPr>
          <p:cNvGraphicFramePr>
            <a:graphicFrameLocks noGrp="1"/>
          </p:cNvGraphicFramePr>
          <p:nvPr>
            <p:extLst>
              <p:ext uri="{D42A27DB-BD31-4B8C-83A1-F6EECF244321}">
                <p14:modId xmlns:p14="http://schemas.microsoft.com/office/powerpoint/2010/main" val="3423300065"/>
              </p:ext>
            </p:extLst>
          </p:nvPr>
        </p:nvGraphicFramePr>
        <p:xfrm>
          <a:off x="240889" y="1884871"/>
          <a:ext cx="11734801" cy="4659999"/>
        </p:xfrm>
        <a:graphic>
          <a:graphicData uri="http://schemas.openxmlformats.org/drawingml/2006/table">
            <a:tbl>
              <a:tblPr firstRow="1" firstCol="1" bandRow="1">
                <a:tableStyleId>{5C22544A-7EE6-4342-B048-85BDC9FD1C3A}</a:tableStyleId>
              </a:tblPr>
              <a:tblGrid>
                <a:gridCol w="1108781">
                  <a:extLst>
                    <a:ext uri="{9D8B030D-6E8A-4147-A177-3AD203B41FA5}">
                      <a16:colId xmlns:a16="http://schemas.microsoft.com/office/drawing/2014/main" val="1734675162"/>
                    </a:ext>
                  </a:extLst>
                </a:gridCol>
                <a:gridCol w="715428">
                  <a:extLst>
                    <a:ext uri="{9D8B030D-6E8A-4147-A177-3AD203B41FA5}">
                      <a16:colId xmlns:a16="http://schemas.microsoft.com/office/drawing/2014/main" val="182168682"/>
                    </a:ext>
                  </a:extLst>
                </a:gridCol>
                <a:gridCol w="637413">
                  <a:extLst>
                    <a:ext uri="{9D8B030D-6E8A-4147-A177-3AD203B41FA5}">
                      <a16:colId xmlns:a16="http://schemas.microsoft.com/office/drawing/2014/main" val="390670813"/>
                    </a:ext>
                  </a:extLst>
                </a:gridCol>
                <a:gridCol w="583116">
                  <a:extLst>
                    <a:ext uri="{9D8B030D-6E8A-4147-A177-3AD203B41FA5}">
                      <a16:colId xmlns:a16="http://schemas.microsoft.com/office/drawing/2014/main" val="3950427092"/>
                    </a:ext>
                  </a:extLst>
                </a:gridCol>
                <a:gridCol w="3882265">
                  <a:extLst>
                    <a:ext uri="{9D8B030D-6E8A-4147-A177-3AD203B41FA5}">
                      <a16:colId xmlns:a16="http://schemas.microsoft.com/office/drawing/2014/main" val="3106640810"/>
                    </a:ext>
                  </a:extLst>
                </a:gridCol>
                <a:gridCol w="782310">
                  <a:extLst>
                    <a:ext uri="{9D8B030D-6E8A-4147-A177-3AD203B41FA5}">
                      <a16:colId xmlns:a16="http://schemas.microsoft.com/office/drawing/2014/main" val="315931374"/>
                    </a:ext>
                  </a:extLst>
                </a:gridCol>
                <a:gridCol w="753862">
                  <a:extLst>
                    <a:ext uri="{9D8B030D-6E8A-4147-A177-3AD203B41FA5}">
                      <a16:colId xmlns:a16="http://schemas.microsoft.com/office/drawing/2014/main" val="2927419498"/>
                    </a:ext>
                  </a:extLst>
                </a:gridCol>
                <a:gridCol w="739639">
                  <a:extLst>
                    <a:ext uri="{9D8B030D-6E8A-4147-A177-3AD203B41FA5}">
                      <a16:colId xmlns:a16="http://schemas.microsoft.com/office/drawing/2014/main" val="1951170433"/>
                    </a:ext>
                  </a:extLst>
                </a:gridCol>
                <a:gridCol w="1702253">
                  <a:extLst>
                    <a:ext uri="{9D8B030D-6E8A-4147-A177-3AD203B41FA5}">
                      <a16:colId xmlns:a16="http://schemas.microsoft.com/office/drawing/2014/main" val="2940271073"/>
                    </a:ext>
                  </a:extLst>
                </a:gridCol>
                <a:gridCol w="829734">
                  <a:extLst>
                    <a:ext uri="{9D8B030D-6E8A-4147-A177-3AD203B41FA5}">
                      <a16:colId xmlns:a16="http://schemas.microsoft.com/office/drawing/2014/main" val="1878723914"/>
                    </a:ext>
                  </a:extLst>
                </a:gridCol>
              </a:tblGrid>
              <a:tr h="361285">
                <a:tc gridSpan="10">
                  <a:txBody>
                    <a:bodyPr/>
                    <a:lstStyle/>
                    <a:p>
                      <a:pPr algn="l">
                        <a:spcAft>
                          <a:spcPts val="0"/>
                        </a:spcAft>
                      </a:pPr>
                      <a:r>
                        <a:rPr lang="en-GB" sz="2400" dirty="0">
                          <a:effectLst/>
                          <a:latin typeface="+mn-lt"/>
                          <a:ea typeface="Times New Roman" panose="02020603050405020304" pitchFamily="18" charset="0"/>
                        </a:rPr>
                        <a:t>Risk- Benefit Analysis     Activity Tree Climbing</a:t>
                      </a:r>
                    </a:p>
                  </a:txBody>
                  <a:tcPr marL="59151" marR="59151" marT="0" marB="0"/>
                </a:tc>
                <a:tc hMerge="1">
                  <a:txBody>
                    <a:bodyPr/>
                    <a:lstStyle/>
                    <a:p>
                      <a:pPr algn="ctr">
                        <a:spcAft>
                          <a:spcPts val="0"/>
                        </a:spcAft>
                      </a:pPr>
                      <a:endParaRPr lang="en-GB" sz="1050" dirty="0">
                        <a:effectLst/>
                        <a:latin typeface="+mn-lt"/>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dirty="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a:effectLst/>
                        <a:latin typeface="Times New Roman" panose="02020603050405020304" pitchFamily="18" charset="0"/>
                        <a:ea typeface="Times New Roman" panose="02020603050405020304" pitchFamily="18" charset="0"/>
                      </a:endParaRPr>
                    </a:p>
                  </a:txBody>
                  <a:tcPr marL="59151" marR="59151" marT="0" marB="0"/>
                </a:tc>
                <a:tc hMerge="1">
                  <a:txBody>
                    <a:bodyPr/>
                    <a:lstStyle/>
                    <a:p>
                      <a:pPr algn="ctr">
                        <a:spcAft>
                          <a:spcPts val="0"/>
                        </a:spcAft>
                      </a:pPr>
                      <a:endParaRPr lang="en-GB" sz="1200" dirty="0">
                        <a:effectLst/>
                        <a:latin typeface="Times New Roman" panose="02020603050405020304" pitchFamily="18" charset="0"/>
                        <a:ea typeface="Times New Roman" panose="02020603050405020304" pitchFamily="18" charset="0"/>
                      </a:endParaRPr>
                    </a:p>
                  </a:txBody>
                  <a:tcPr marL="59151" marR="59151" marT="0" marB="0"/>
                </a:tc>
                <a:extLst>
                  <a:ext uri="{0D108BD9-81ED-4DB2-BD59-A6C34878D82A}">
                    <a16:rowId xmlns:a16="http://schemas.microsoft.com/office/drawing/2014/main" val="1325367895"/>
                  </a:ext>
                </a:extLst>
              </a:tr>
              <a:tr h="361285">
                <a:tc>
                  <a:txBody>
                    <a:bodyPr/>
                    <a:lstStyle/>
                    <a:p>
                      <a:pPr algn="ctr">
                        <a:spcAft>
                          <a:spcPts val="0"/>
                        </a:spcAft>
                      </a:pPr>
                      <a:r>
                        <a:rPr lang="en-GB" sz="1400" dirty="0">
                          <a:effectLst/>
                          <a:latin typeface="+mn-lt"/>
                          <a:ea typeface="Times New Roman" panose="02020603050405020304" pitchFamily="18" charset="0"/>
                        </a:rPr>
                        <a:t>Hazard</a:t>
                      </a:r>
                    </a:p>
                  </a:txBody>
                  <a:tcPr marL="59151" marR="59151" marT="0" marB="0"/>
                </a:tc>
                <a:tc>
                  <a:txBody>
                    <a:bodyPr/>
                    <a:lstStyle/>
                    <a:p>
                      <a:pPr algn="ctr">
                        <a:spcAft>
                          <a:spcPts val="0"/>
                        </a:spcAft>
                      </a:pPr>
                      <a:r>
                        <a:rPr lang="en-US" sz="1050" dirty="0">
                          <a:effectLst/>
                          <a:latin typeface="+mn-lt"/>
                        </a:rPr>
                        <a:t>Impact</a:t>
                      </a:r>
                      <a:endParaRPr lang="en-GB" sz="1050" dirty="0">
                        <a:effectLst/>
                        <a:latin typeface="+mn-lt"/>
                        <a:ea typeface="Times New Roman" panose="02020603050405020304" pitchFamily="18" charset="0"/>
                      </a:endParaRPr>
                    </a:p>
                  </a:txBody>
                  <a:tcPr marL="59151" marR="59151" marT="0" marB="0"/>
                </a:tc>
                <a:tc>
                  <a:txBody>
                    <a:bodyPr/>
                    <a:lstStyle/>
                    <a:p>
                      <a:pPr algn="ctr">
                        <a:spcAft>
                          <a:spcPts val="0"/>
                        </a:spcAft>
                      </a:pPr>
                      <a:r>
                        <a:rPr lang="en-US" sz="1200">
                          <a:effectLst/>
                        </a:rPr>
                        <a:t>Likeli</a:t>
                      </a:r>
                      <a:endParaRPr lang="en-GB" sz="1200">
                        <a:effectLst/>
                      </a:endParaRPr>
                    </a:p>
                    <a:p>
                      <a:pPr algn="ctr">
                        <a:spcAft>
                          <a:spcPts val="0"/>
                        </a:spcAft>
                      </a:pPr>
                      <a:r>
                        <a:rPr lang="en-US" sz="1200">
                          <a:effectLst/>
                        </a:rPr>
                        <a:t>hood</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a:effectLst/>
                        </a:rPr>
                        <a:t>Risk</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dirty="0">
                          <a:effectLst/>
                        </a:rPr>
                        <a:t>Control Measures</a:t>
                      </a:r>
                      <a:endParaRPr lang="en-GB" sz="12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a:effectLst/>
                        </a:rPr>
                        <a:t>Impact</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a:effectLst/>
                        </a:rPr>
                        <a:t>Likeli</a:t>
                      </a:r>
                      <a:endParaRPr lang="en-GB" sz="1200">
                        <a:effectLst/>
                      </a:endParaRPr>
                    </a:p>
                    <a:p>
                      <a:pPr algn="ctr">
                        <a:spcAft>
                          <a:spcPts val="0"/>
                        </a:spcAft>
                      </a:pPr>
                      <a:r>
                        <a:rPr lang="en-US" sz="1200">
                          <a:effectLst/>
                        </a:rPr>
                        <a:t>hood</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a:effectLst/>
                        </a:rPr>
                        <a:t>Risk</a:t>
                      </a:r>
                      <a:endParaRPr lang="en-GB" sz="120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dirty="0">
                          <a:effectLst/>
                        </a:rPr>
                        <a:t>Stage 7</a:t>
                      </a:r>
                    </a:p>
                    <a:p>
                      <a:pPr algn="ctr">
                        <a:spcAft>
                          <a:spcPts val="0"/>
                        </a:spcAft>
                      </a:pPr>
                      <a:r>
                        <a:rPr lang="en-US" sz="1200" dirty="0">
                          <a:effectLst/>
                        </a:rPr>
                        <a:t>Benefits</a:t>
                      </a:r>
                      <a:endParaRPr lang="en-GB" sz="12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dirty="0">
                          <a:effectLst/>
                        </a:rPr>
                        <a:t>Stage 8</a:t>
                      </a:r>
                    </a:p>
                    <a:p>
                      <a:pPr algn="ctr">
                        <a:spcAft>
                          <a:spcPts val="0"/>
                        </a:spcAft>
                      </a:pPr>
                      <a:r>
                        <a:rPr lang="en-US" sz="1200" dirty="0">
                          <a:effectLst/>
                        </a:rPr>
                        <a:t>Decision</a:t>
                      </a:r>
                      <a:endParaRPr lang="en-GB" sz="1200" dirty="0">
                        <a:effectLst/>
                        <a:latin typeface="Times New Roman" panose="02020603050405020304" pitchFamily="18" charset="0"/>
                        <a:ea typeface="Times New Roman" panose="02020603050405020304" pitchFamily="18" charset="0"/>
                      </a:endParaRPr>
                    </a:p>
                  </a:txBody>
                  <a:tcPr marL="59151" marR="59151" marT="0" marB="0"/>
                </a:tc>
                <a:extLst>
                  <a:ext uri="{0D108BD9-81ED-4DB2-BD59-A6C34878D82A}">
                    <a16:rowId xmlns:a16="http://schemas.microsoft.com/office/drawing/2014/main" val="3256653457"/>
                  </a:ext>
                </a:extLst>
              </a:tr>
              <a:tr h="2709279">
                <a:tc>
                  <a:txBody>
                    <a:bodyPr/>
                    <a:lstStyle/>
                    <a:p>
                      <a:pPr algn="ctr">
                        <a:spcAft>
                          <a:spcPts val="0"/>
                        </a:spcAft>
                      </a:pPr>
                      <a:r>
                        <a:rPr lang="en-GB" sz="1400" dirty="0">
                          <a:effectLst/>
                          <a:latin typeface="+mn-lt"/>
                          <a:ea typeface="Times New Roman" panose="02020603050405020304" pitchFamily="18" charset="0"/>
                        </a:rPr>
                        <a:t>Fall due to slip </a:t>
                      </a:r>
                    </a:p>
                  </a:txBody>
                  <a:tcPr marL="59151" marR="59151" marT="0" marB="0"/>
                </a:tc>
                <a:tc>
                  <a:txBody>
                    <a:bodyPr/>
                    <a:lstStyle/>
                    <a:p>
                      <a:pPr algn="l">
                        <a:spcAft>
                          <a:spcPts val="0"/>
                        </a:spcAft>
                      </a:pPr>
                      <a:r>
                        <a:rPr lang="en-GB" sz="1200" dirty="0">
                          <a:effectLst/>
                          <a:latin typeface="+mn-lt"/>
                          <a:ea typeface="Times New Roman" panose="02020603050405020304" pitchFamily="18" charset="0"/>
                          <a:cs typeface="Calibri" panose="020F0502020204030204" pitchFamily="34" charset="0"/>
                        </a:rPr>
                        <a:t>F</a:t>
                      </a:r>
                      <a:r>
                        <a:rPr lang="en-GB" sz="1200" dirty="0">
                          <a:effectLst/>
                          <a:latin typeface="Calibri" panose="020F0502020204030204" pitchFamily="34" charset="0"/>
                          <a:ea typeface="Times New Roman" panose="02020603050405020304" pitchFamily="18" charset="0"/>
                          <a:cs typeface="Calibri" panose="020F0502020204030204" pitchFamily="34" charset="0"/>
                        </a:rPr>
                        <a:t>racture</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cs typeface="Calibri" panose="020F0502020204030204" pitchFamily="34" charset="0"/>
                        </a:rPr>
                        <a:t>Internal injuries Paralysis </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cs typeface="Calibri" panose="020F0502020204030204" pitchFamily="34" charset="0"/>
                        </a:rPr>
                        <a:t>Death</a:t>
                      </a:r>
                    </a:p>
                    <a:p>
                      <a:pPr algn="ctr">
                        <a:spcAft>
                          <a:spcPts val="0"/>
                        </a:spcAft>
                      </a:pPr>
                      <a:endParaRPr lang="en-GB" sz="1200" dirty="0">
                        <a:effectLst/>
                        <a:latin typeface="Times New Roman" panose="02020603050405020304" pitchFamily="18" charset="0"/>
                        <a:ea typeface="Times New Roman" panose="02020603050405020304" pitchFamily="18" charset="0"/>
                      </a:endParaRPr>
                    </a:p>
                    <a:p>
                      <a:pPr algn="ctr">
                        <a:spcAft>
                          <a:spcPts val="0"/>
                        </a:spcAft>
                      </a:pPr>
                      <a:endParaRPr lang="en-GB" sz="1200" dirty="0">
                        <a:effectLst/>
                        <a:latin typeface="Times New Roman" panose="02020603050405020304" pitchFamily="18" charset="0"/>
                        <a:ea typeface="Times New Roman" panose="02020603050405020304" pitchFamily="18" charset="0"/>
                      </a:endParaRPr>
                    </a:p>
                    <a:p>
                      <a:pPr algn="ctr">
                        <a:spcAft>
                          <a:spcPts val="0"/>
                        </a:spcAft>
                      </a:pPr>
                      <a:endParaRPr lang="en-GB" sz="1200" dirty="0">
                        <a:effectLst/>
                        <a:latin typeface="Times New Roman" panose="02020603050405020304" pitchFamily="18" charset="0"/>
                        <a:ea typeface="Times New Roman" panose="02020603050405020304" pitchFamily="18" charset="0"/>
                      </a:endParaRPr>
                    </a:p>
                    <a:p>
                      <a:pPr algn="ctr">
                        <a:spcAft>
                          <a:spcPts val="0"/>
                        </a:spcAft>
                      </a:pPr>
                      <a:endParaRPr lang="en-GB" sz="1200" dirty="0">
                        <a:effectLst/>
                        <a:latin typeface="Times New Roman" panose="02020603050405020304" pitchFamily="18" charset="0"/>
                        <a:ea typeface="Times New Roman" panose="02020603050405020304" pitchFamily="18" charset="0"/>
                      </a:endParaRPr>
                    </a:p>
                    <a:p>
                      <a:pPr algn="ctr">
                        <a:spcAft>
                          <a:spcPts val="0"/>
                        </a:spcAft>
                      </a:pPr>
                      <a:endParaRPr lang="en-GB" sz="1200" dirty="0">
                        <a:effectLst/>
                        <a:latin typeface="Times New Roman" panose="02020603050405020304" pitchFamily="18" charset="0"/>
                        <a:ea typeface="Times New Roman" panose="02020603050405020304" pitchFamily="18" charset="0"/>
                      </a:endParaRPr>
                    </a:p>
                    <a:p>
                      <a:pPr algn="ctr">
                        <a:spcAft>
                          <a:spcPts val="0"/>
                        </a:spcAft>
                      </a:pPr>
                      <a:endParaRPr lang="en-GB" sz="1200" dirty="0">
                        <a:effectLst/>
                        <a:latin typeface="Times New Roman" panose="02020603050405020304" pitchFamily="18" charset="0"/>
                        <a:ea typeface="Times New Roman" panose="02020603050405020304" pitchFamily="18" charset="0"/>
                      </a:endParaRPr>
                    </a:p>
                    <a:p>
                      <a:pPr algn="ctr">
                        <a:spcAft>
                          <a:spcPts val="0"/>
                        </a:spcAft>
                      </a:pPr>
                      <a:endParaRPr lang="en-GB" sz="12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9</a:t>
                      </a:r>
                    </a:p>
                  </a:txBody>
                  <a:tcPr marL="59151" marR="59151" marT="0" marB="0"/>
                </a:tc>
                <a:tc>
                  <a:txBody>
                    <a:bodyPr/>
                    <a:lstStyle/>
                    <a:p>
                      <a:pPr>
                        <a:spcAft>
                          <a:spcPts val="0"/>
                        </a:spcAft>
                      </a:pPr>
                      <a:r>
                        <a:rPr lang="en-US" sz="1600" dirty="0">
                          <a:effectLst/>
                        </a:rPr>
                        <a:t>Climb only in dry weather &amp; low wind</a:t>
                      </a:r>
                    </a:p>
                    <a:p>
                      <a:pPr>
                        <a:spcAft>
                          <a:spcPts val="0"/>
                        </a:spcAft>
                      </a:pPr>
                      <a:r>
                        <a:rPr lang="en-US" sz="1600" dirty="0">
                          <a:effectLst/>
                        </a:rPr>
                        <a:t>Area under tree cleared of rocks, stones, sharp branches</a:t>
                      </a:r>
                      <a:endParaRPr lang="en-GB" sz="1600" dirty="0">
                        <a:effectLst/>
                      </a:endParaRPr>
                    </a:p>
                    <a:p>
                      <a:pPr>
                        <a:spcAft>
                          <a:spcPts val="0"/>
                        </a:spcAft>
                      </a:pPr>
                      <a:r>
                        <a:rPr lang="en-US" sz="1600" dirty="0">
                          <a:effectLst/>
                        </a:rPr>
                        <a:t>Child to climb to agreed height up to 2m </a:t>
                      </a:r>
                    </a:p>
                    <a:p>
                      <a:pPr>
                        <a:spcAft>
                          <a:spcPts val="0"/>
                        </a:spcAft>
                      </a:pPr>
                      <a:r>
                        <a:rPr lang="en-US" sz="1600" dirty="0">
                          <a:effectLst/>
                        </a:rPr>
                        <a:t>Child’s ability to follow instructions proven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Other children supervised by competent helper(s)doing low risk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Adult spotter 1:1 supervision</a:t>
                      </a: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Fractures</a:t>
                      </a: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51" marR="59151" marT="0" marB="0"/>
                </a:tc>
                <a:tc>
                  <a:txBody>
                    <a:bodyPr/>
                    <a:lstStyle/>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r>
                        <a:rPr lang="en-US" sz="1600" dirty="0">
                          <a:effectLst/>
                          <a:latin typeface="Times New Roman" panose="02020603050405020304" pitchFamily="18" charset="0"/>
                          <a:ea typeface="Times New Roman" panose="02020603050405020304" pitchFamily="18" charset="0"/>
                        </a:rPr>
                        <a:t>2</a:t>
                      </a: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endParaRPr lang="en-US" sz="1600" dirty="0">
                        <a:effectLst/>
                        <a:latin typeface="Times New Roman" panose="02020603050405020304" pitchFamily="18" charset="0"/>
                        <a:ea typeface="Times New Roman" panose="02020603050405020304" pitchFamily="18" charset="0"/>
                      </a:endParaRPr>
                    </a:p>
                    <a:p>
                      <a:pPr algn="ctr">
                        <a:spcAft>
                          <a:spcPts val="0"/>
                        </a:spcAft>
                      </a:pPr>
                      <a:r>
                        <a:rPr lang="en-US" sz="1600" dirty="0">
                          <a:effectLst/>
                          <a:latin typeface="Times New Roman" panose="02020603050405020304" pitchFamily="18" charset="0"/>
                          <a:ea typeface="Times New Roman" panose="02020603050405020304" pitchFamily="18" charset="0"/>
                        </a:rPr>
                        <a:t>4</a:t>
                      </a:r>
                      <a:endParaRPr lang="en-GB" sz="1600" dirty="0">
                        <a:effectLst/>
                        <a:latin typeface="Times New Roman" panose="02020603050405020304" pitchFamily="18" charset="0"/>
                        <a:ea typeface="Times New Roman" panose="02020603050405020304" pitchFamily="18" charset="0"/>
                      </a:endParaRPr>
                    </a:p>
                  </a:txBody>
                  <a:tcPr marL="59151" marR="59151" marT="0" marB="0"/>
                </a:tc>
                <a:tc rowSpan="2">
                  <a:txBody>
                    <a:bodyPr/>
                    <a:lstStyle/>
                    <a:p>
                      <a:pPr>
                        <a:spcAft>
                          <a:spcPts val="0"/>
                        </a:spcAft>
                      </a:pPr>
                      <a:r>
                        <a:rPr lang="en-GB" sz="1600" dirty="0">
                          <a:effectLst/>
                        </a:rPr>
                        <a:t>Increased;</a:t>
                      </a:r>
                    </a:p>
                    <a:p>
                      <a:pPr>
                        <a:spcAft>
                          <a:spcPts val="0"/>
                        </a:spcAft>
                      </a:pPr>
                      <a:r>
                        <a:rPr lang="en-GB" sz="1600" dirty="0">
                          <a:effectLst/>
                        </a:rPr>
                        <a:t>Self-esteem</a:t>
                      </a:r>
                    </a:p>
                    <a:p>
                      <a:pPr>
                        <a:spcAft>
                          <a:spcPts val="0"/>
                        </a:spcAft>
                      </a:pPr>
                      <a:r>
                        <a:rPr lang="en-GB" sz="1600" dirty="0">
                          <a:effectLst/>
                        </a:rPr>
                        <a:t>Confidence</a:t>
                      </a:r>
                    </a:p>
                    <a:p>
                      <a:pPr>
                        <a:spcAft>
                          <a:spcPts val="0"/>
                        </a:spcAft>
                      </a:pPr>
                      <a:r>
                        <a:rPr lang="en-GB" sz="1600" dirty="0">
                          <a:effectLst/>
                        </a:rPr>
                        <a:t>Independence</a:t>
                      </a:r>
                    </a:p>
                    <a:p>
                      <a:pPr>
                        <a:spcAft>
                          <a:spcPts val="0"/>
                        </a:spcAft>
                      </a:pPr>
                      <a:endParaRPr lang="en-GB" sz="1600" dirty="0">
                        <a:effectLst/>
                      </a:endParaRPr>
                    </a:p>
                    <a:p>
                      <a:pPr>
                        <a:spcAft>
                          <a:spcPts val="0"/>
                        </a:spcAft>
                      </a:pPr>
                      <a:r>
                        <a:rPr lang="en-GB" sz="1600" dirty="0">
                          <a:effectLst/>
                        </a:rPr>
                        <a:t>Gain a sense of achievement</a:t>
                      </a:r>
                    </a:p>
                    <a:p>
                      <a:pPr>
                        <a:spcAft>
                          <a:spcPts val="0"/>
                        </a:spcAft>
                      </a:pPr>
                      <a:endParaRPr lang="en-GB" sz="1600" dirty="0">
                        <a:effectLst/>
                      </a:endParaRPr>
                    </a:p>
                    <a:p>
                      <a:pPr>
                        <a:spcAft>
                          <a:spcPts val="0"/>
                        </a:spcAft>
                      </a:pPr>
                      <a:r>
                        <a:rPr lang="en-GB" sz="1600" dirty="0">
                          <a:effectLst/>
                        </a:rPr>
                        <a:t>Physical benefits;</a:t>
                      </a:r>
                    </a:p>
                    <a:p>
                      <a:pPr>
                        <a:spcAft>
                          <a:spcPts val="0"/>
                        </a:spcAft>
                      </a:pPr>
                      <a:r>
                        <a:rPr lang="en-GB" sz="1600" dirty="0">
                          <a:effectLst/>
                        </a:rPr>
                        <a:t>Increased Strength</a:t>
                      </a:r>
                    </a:p>
                    <a:p>
                      <a:pPr>
                        <a:spcAft>
                          <a:spcPts val="0"/>
                        </a:spcAft>
                      </a:pPr>
                      <a:r>
                        <a:rPr lang="en-GB" sz="1600" dirty="0">
                          <a:effectLst/>
                        </a:rPr>
                        <a:t>Balance</a:t>
                      </a:r>
                    </a:p>
                    <a:p>
                      <a:pPr>
                        <a:spcAft>
                          <a:spcPts val="0"/>
                        </a:spcAft>
                      </a:pPr>
                      <a:r>
                        <a:rPr lang="en-GB" sz="1600" dirty="0">
                          <a:effectLst/>
                        </a:rPr>
                        <a:t>Gross motor skills</a:t>
                      </a:r>
                    </a:p>
                    <a:p>
                      <a:pPr>
                        <a:spcAft>
                          <a:spcPts val="0"/>
                        </a:spcAft>
                      </a:pPr>
                      <a:r>
                        <a:rPr lang="en-GB" sz="1600" dirty="0">
                          <a:effectLst/>
                        </a:rPr>
                        <a:t>Agility/</a:t>
                      </a:r>
                      <a:r>
                        <a:rPr lang="en-GB" sz="1600" dirty="0" err="1">
                          <a:effectLst/>
                        </a:rPr>
                        <a:t>flexiblity</a:t>
                      </a:r>
                      <a:endParaRPr lang="en-GB" sz="1600" dirty="0">
                        <a:effectLst/>
                      </a:endParaRPr>
                    </a:p>
                  </a:txBody>
                  <a:tcPr marL="59151" marR="59151" marT="0" marB="0"/>
                </a:tc>
                <a:tc>
                  <a:txBody>
                    <a:bodyPr/>
                    <a:lstStyle/>
                    <a:p>
                      <a:pPr algn="ctr">
                        <a:spcAft>
                          <a:spcPts val="0"/>
                        </a:spcAft>
                      </a:pPr>
                      <a:r>
                        <a:rPr lang="en-US" sz="1600" dirty="0">
                          <a:effectLst/>
                        </a:rPr>
                        <a:t> </a:t>
                      </a:r>
                      <a:endParaRPr lang="en-GB" sz="1600" dirty="0">
                        <a:effectLst/>
                      </a:endParaRPr>
                    </a:p>
                    <a:p>
                      <a:pPr algn="ctr">
                        <a:spcAft>
                          <a:spcPts val="0"/>
                        </a:spcAft>
                      </a:pPr>
                      <a:r>
                        <a:rPr lang="en-US" sz="1600" dirty="0">
                          <a:effectLst/>
                        </a:rPr>
                        <a:t> </a:t>
                      </a:r>
                      <a:endParaRPr lang="en-GB" sz="1600" dirty="0">
                        <a:effectLst/>
                      </a:endParaRPr>
                    </a:p>
                    <a:p>
                      <a:pPr algn="ctr">
                        <a:spcAft>
                          <a:spcPts val="0"/>
                        </a:spcAft>
                      </a:pPr>
                      <a:r>
                        <a:rPr lang="en-US" sz="1600" dirty="0">
                          <a:effectLst/>
                        </a:rPr>
                        <a:t> </a:t>
                      </a:r>
                      <a:endParaRPr lang="en-GB" sz="1600" dirty="0">
                        <a:effectLst/>
                      </a:endParaRPr>
                    </a:p>
                    <a:p>
                      <a:pPr algn="ctr">
                        <a:spcAft>
                          <a:spcPts val="0"/>
                        </a:spcAft>
                      </a:pPr>
                      <a:r>
                        <a:rPr lang="en-US" sz="1600" dirty="0">
                          <a:effectLst/>
                        </a:rPr>
                        <a:t> </a:t>
                      </a:r>
                      <a:endParaRPr lang="en-GB" sz="1600" dirty="0">
                        <a:effectLst/>
                      </a:endParaRPr>
                    </a:p>
                    <a:p>
                      <a:pPr algn="ctr">
                        <a:spcAft>
                          <a:spcPts val="0"/>
                        </a:spcAft>
                      </a:pPr>
                      <a:r>
                        <a:rPr lang="en-US" sz="1600" dirty="0">
                          <a:effectLst/>
                        </a:rPr>
                        <a:t> </a:t>
                      </a:r>
                      <a:endParaRPr lang="en-GB" sz="1600" dirty="0">
                        <a:effectLst/>
                      </a:endParaRPr>
                    </a:p>
                  </a:txBody>
                  <a:tcPr marL="59151" marR="59151" marT="0" marB="0"/>
                </a:tc>
                <a:extLst>
                  <a:ext uri="{0D108BD9-81ED-4DB2-BD59-A6C34878D82A}">
                    <a16:rowId xmlns:a16="http://schemas.microsoft.com/office/drawing/2014/main" val="158305570"/>
                  </a:ext>
                </a:extLst>
              </a:tr>
              <a:tr h="1204284">
                <a:tc>
                  <a:txBody>
                    <a:bodyPr/>
                    <a:lstStyle/>
                    <a:p>
                      <a:pPr algn="ctr">
                        <a:spcAft>
                          <a:spcPts val="0"/>
                        </a:spcAft>
                      </a:pPr>
                      <a:r>
                        <a:rPr lang="en-GB" sz="1400" dirty="0">
                          <a:effectLst/>
                          <a:latin typeface="+mn-lt"/>
                          <a:ea typeface="Times New Roman" panose="02020603050405020304" pitchFamily="18" charset="0"/>
                        </a:rPr>
                        <a:t>Fall due to branch breaking</a:t>
                      </a:r>
                    </a:p>
                  </a:txBody>
                  <a:tcPr marL="59151" marR="59151" marT="0" marB="0"/>
                </a:tc>
                <a:tc>
                  <a:txBody>
                    <a:bodyPr/>
                    <a:lstStyle/>
                    <a:p>
                      <a:pPr algn="ctr">
                        <a:spcAft>
                          <a:spcPts val="0"/>
                        </a:spcAft>
                      </a:pPr>
                      <a:r>
                        <a:rPr lang="en-GB" sz="1200" dirty="0">
                          <a:effectLst/>
                          <a:latin typeface="Times New Roman" panose="02020603050405020304" pitchFamily="18" charset="0"/>
                          <a:ea typeface="Times New Roman" panose="02020603050405020304" pitchFamily="18" charset="0"/>
                        </a:rPr>
                        <a:t>As above</a:t>
                      </a: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3</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9</a:t>
                      </a:r>
                    </a:p>
                  </a:txBody>
                  <a:tcPr marL="59151" marR="59151" marT="0" marB="0"/>
                </a:tc>
                <a:tc>
                  <a:txBody>
                    <a:bodyPr/>
                    <a:lstStyle/>
                    <a:p>
                      <a:pPr>
                        <a:spcAft>
                          <a:spcPts val="0"/>
                        </a:spcAft>
                      </a:pPr>
                      <a:r>
                        <a:rPr lang="en-US" sz="1600" dirty="0">
                          <a:effectLst/>
                        </a:rPr>
                        <a:t>Tree checked by tree surgeon every 6 months</a:t>
                      </a:r>
                      <a:endParaRPr lang="en-GB" sz="1600" dirty="0">
                        <a:effectLst/>
                      </a:endParaRPr>
                    </a:p>
                    <a:p>
                      <a:pPr>
                        <a:spcAft>
                          <a:spcPts val="0"/>
                        </a:spcAft>
                      </a:pPr>
                      <a:r>
                        <a:rPr lang="en-US" sz="1600" dirty="0">
                          <a:effectLst/>
                        </a:rPr>
                        <a:t>Daily check of tree by teacher looking for weakness</a:t>
                      </a:r>
                    </a:p>
                    <a:p>
                      <a:pPr>
                        <a:spcAft>
                          <a:spcPts val="0"/>
                        </a:spcAft>
                      </a:pPr>
                      <a:endParaRPr lang="en-GB" sz="1600" dirty="0">
                        <a:effectLst/>
                        <a:latin typeface="Times New Roman" panose="02020603050405020304" pitchFamily="18" charset="0"/>
                        <a:ea typeface="Times New Roman" panose="02020603050405020304" pitchFamily="18" charset="0"/>
                      </a:endParaRP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1</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1</a:t>
                      </a:r>
                    </a:p>
                  </a:txBody>
                  <a:tcPr marL="59151" marR="59151" marT="0" marB="0"/>
                </a:tc>
                <a:tc>
                  <a:txBody>
                    <a:bodyPr/>
                    <a:lstStyle/>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endParaRPr lang="en-GB" sz="1600" dirty="0">
                        <a:effectLst/>
                        <a:latin typeface="Times New Roman" panose="02020603050405020304" pitchFamily="18" charset="0"/>
                        <a:ea typeface="Times New Roman" panose="02020603050405020304" pitchFamily="18" charset="0"/>
                      </a:endParaRPr>
                    </a:p>
                    <a:p>
                      <a:pPr algn="ctr">
                        <a:spcAft>
                          <a:spcPts val="0"/>
                        </a:spcAft>
                      </a:pPr>
                      <a:r>
                        <a:rPr lang="en-GB" sz="1600" dirty="0">
                          <a:effectLst/>
                          <a:latin typeface="Times New Roman" panose="02020603050405020304" pitchFamily="18" charset="0"/>
                          <a:ea typeface="Times New Roman" panose="02020603050405020304" pitchFamily="18" charset="0"/>
                        </a:rPr>
                        <a:t>1</a:t>
                      </a:r>
                    </a:p>
                  </a:txBody>
                  <a:tcPr marL="59151" marR="59151" marT="0" marB="0"/>
                </a:tc>
                <a:tc vMerge="1">
                  <a:txBody>
                    <a:bodyPr/>
                    <a:lstStyle/>
                    <a:p>
                      <a:pPr>
                        <a:spcAft>
                          <a:spcPts val="0"/>
                        </a:spcAft>
                      </a:pPr>
                      <a:endParaRPr lang="en-GB" sz="1600" dirty="0">
                        <a:effectLst/>
                      </a:endParaRPr>
                    </a:p>
                  </a:txBody>
                  <a:tcPr marL="59151" marR="59151" marT="0" marB="0"/>
                </a:tc>
                <a:tc>
                  <a:txBody>
                    <a:bodyPr/>
                    <a:lstStyle/>
                    <a:p>
                      <a:pPr algn="ctr">
                        <a:spcAft>
                          <a:spcPts val="0"/>
                        </a:spcAft>
                      </a:pPr>
                      <a:r>
                        <a:rPr lang="en-GB" sz="1600" dirty="0">
                          <a:effectLst/>
                        </a:rPr>
                        <a:t>Yes</a:t>
                      </a:r>
                    </a:p>
                  </a:txBody>
                  <a:tcPr marL="59151" marR="59151" marT="0" marB="0"/>
                </a:tc>
                <a:extLst>
                  <a:ext uri="{0D108BD9-81ED-4DB2-BD59-A6C34878D82A}">
                    <a16:rowId xmlns:a16="http://schemas.microsoft.com/office/drawing/2014/main" val="1898683597"/>
                  </a:ext>
                </a:extLst>
              </a:tr>
            </a:tbl>
          </a:graphicData>
        </a:graphic>
      </p:graphicFrame>
    </p:spTree>
    <p:extLst>
      <p:ext uri="{BB962C8B-B14F-4D97-AF65-F5344CB8AC3E}">
        <p14:creationId xmlns:p14="http://schemas.microsoft.com/office/powerpoint/2010/main" val="1866472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6" name="TextBox 5">
            <a:extLst>
              <a:ext uri="{FF2B5EF4-FFF2-40B4-BE49-F238E27FC236}">
                <a16:creationId xmlns:a16="http://schemas.microsoft.com/office/drawing/2014/main" id="{1D357F2F-6376-4BFB-ADE0-41B501130976}"/>
              </a:ext>
            </a:extLst>
          </p:cNvPr>
          <p:cNvSpPr txBox="1"/>
          <p:nvPr/>
        </p:nvSpPr>
        <p:spPr>
          <a:xfrm>
            <a:off x="3597936" y="1336574"/>
            <a:ext cx="6452539" cy="707886"/>
          </a:xfrm>
          <a:prstGeom prst="rect">
            <a:avLst/>
          </a:prstGeom>
          <a:noFill/>
        </p:spPr>
        <p:txBody>
          <a:bodyPr wrap="square" rtlCol="0">
            <a:spAutoFit/>
          </a:bodyPr>
          <a:lstStyle/>
          <a:p>
            <a:r>
              <a:rPr lang="en-GB" sz="4000" b="1" dirty="0">
                <a:solidFill>
                  <a:schemeClr val="accent1">
                    <a:lumMod val="50000"/>
                  </a:schemeClr>
                </a:solidFill>
              </a:rPr>
              <a:t>Risk – Benefit Analysis</a:t>
            </a:r>
          </a:p>
        </p:txBody>
      </p:sp>
      <p:sp>
        <p:nvSpPr>
          <p:cNvPr id="2" name="Rectangle 1">
            <a:extLst>
              <a:ext uri="{FF2B5EF4-FFF2-40B4-BE49-F238E27FC236}">
                <a16:creationId xmlns:a16="http://schemas.microsoft.com/office/drawing/2014/main" id="{6DCD0960-C6E3-4185-97AD-9DD7E4DE0405}"/>
              </a:ext>
            </a:extLst>
          </p:cNvPr>
          <p:cNvSpPr/>
          <p:nvPr/>
        </p:nvSpPr>
        <p:spPr>
          <a:xfrm>
            <a:off x="3256861" y="1921575"/>
            <a:ext cx="5541710" cy="461665"/>
          </a:xfrm>
          <a:prstGeom prst="rect">
            <a:avLst/>
          </a:prstGeom>
        </p:spPr>
        <p:txBody>
          <a:bodyPr wrap="none">
            <a:spAutoFit/>
          </a:bodyPr>
          <a:lstStyle/>
          <a:p>
            <a:pPr algn="ctr"/>
            <a:r>
              <a:rPr lang="en-GB" sz="2400" dirty="0">
                <a:solidFill>
                  <a:schemeClr val="accent1">
                    <a:lumMod val="50000"/>
                  </a:schemeClr>
                </a:solidFill>
                <a:latin typeface="Arial Nova" panose="020B0504020202020204" pitchFamily="34" charset="0"/>
              </a:rPr>
              <a:t>Slightly Quicker Method using 6 Stages</a:t>
            </a:r>
          </a:p>
        </p:txBody>
      </p:sp>
      <p:sp>
        <p:nvSpPr>
          <p:cNvPr id="3" name="Rectangle 2">
            <a:extLst>
              <a:ext uri="{FF2B5EF4-FFF2-40B4-BE49-F238E27FC236}">
                <a16:creationId xmlns:a16="http://schemas.microsoft.com/office/drawing/2014/main" id="{42784EFB-DBEC-4F6E-A6C9-0DB3D23E8744}"/>
              </a:ext>
            </a:extLst>
          </p:cNvPr>
          <p:cNvSpPr/>
          <p:nvPr/>
        </p:nvSpPr>
        <p:spPr>
          <a:xfrm>
            <a:off x="294275" y="2413338"/>
            <a:ext cx="11466868" cy="3539430"/>
          </a:xfrm>
          <a:prstGeom prst="rect">
            <a:avLst/>
          </a:prstGeom>
        </p:spPr>
        <p:txBody>
          <a:bodyPr wrap="square">
            <a:spAutoFit/>
          </a:bodyPr>
          <a:lstStyle/>
          <a:p>
            <a:r>
              <a:rPr lang="en-GB" sz="3200" dirty="0">
                <a:solidFill>
                  <a:schemeClr val="accent1">
                    <a:lumMod val="50000"/>
                  </a:schemeClr>
                </a:solidFill>
                <a:latin typeface="Arial Nova" panose="020B0504020202020204" pitchFamily="34" charset="0"/>
              </a:rPr>
              <a:t>Stage 1		Identify hazards</a:t>
            </a:r>
          </a:p>
          <a:p>
            <a:r>
              <a:rPr lang="en-GB" sz="3200" dirty="0">
                <a:solidFill>
                  <a:schemeClr val="accent1">
                    <a:lumMod val="50000"/>
                  </a:schemeClr>
                </a:solidFill>
                <a:latin typeface="Arial Nova" panose="020B0504020202020204" pitchFamily="34" charset="0"/>
              </a:rPr>
              <a:t>Stage 2		Identify the impact</a:t>
            </a:r>
          </a:p>
          <a:p>
            <a:r>
              <a:rPr lang="en-GB" sz="3200" dirty="0">
                <a:solidFill>
                  <a:schemeClr val="accent1">
                    <a:lumMod val="50000"/>
                  </a:schemeClr>
                </a:solidFill>
                <a:latin typeface="Arial Nova" panose="020B0504020202020204" pitchFamily="34" charset="0"/>
              </a:rPr>
              <a:t>Stage 3		Guess the risk</a:t>
            </a:r>
          </a:p>
          <a:p>
            <a:r>
              <a:rPr lang="en-GB" sz="3200" dirty="0">
                <a:solidFill>
                  <a:schemeClr val="accent1">
                    <a:lumMod val="50000"/>
                  </a:schemeClr>
                </a:solidFill>
                <a:latin typeface="Arial Nova" panose="020B0504020202020204" pitchFamily="34" charset="0"/>
              </a:rPr>
              <a:t>Stage 4		Put in some control measures</a:t>
            </a:r>
          </a:p>
          <a:p>
            <a:r>
              <a:rPr lang="en-GB" sz="3200" dirty="0">
                <a:solidFill>
                  <a:schemeClr val="accent1">
                    <a:lumMod val="50000"/>
                  </a:schemeClr>
                </a:solidFill>
                <a:latin typeface="Arial Nova" panose="020B0504020202020204" pitchFamily="34" charset="0"/>
              </a:rPr>
              <a:t>Stage 5		Re- assess risk</a:t>
            </a:r>
          </a:p>
          <a:p>
            <a:r>
              <a:rPr lang="en-GB" sz="3200" dirty="0">
                <a:solidFill>
                  <a:schemeClr val="accent1">
                    <a:lumMod val="50000"/>
                  </a:schemeClr>
                </a:solidFill>
                <a:latin typeface="Arial Nova" panose="020B0504020202020204" pitchFamily="34" charset="0"/>
              </a:rPr>
              <a:t>Stage 6		If the risk can be reduced to low or medium, the 						benefits of the activity outweigh the risks</a:t>
            </a:r>
          </a:p>
        </p:txBody>
      </p:sp>
    </p:spTree>
    <p:extLst>
      <p:ext uri="{BB962C8B-B14F-4D97-AF65-F5344CB8AC3E}">
        <p14:creationId xmlns:p14="http://schemas.microsoft.com/office/powerpoint/2010/main" val="315700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6" name="TextBox 5">
            <a:extLst>
              <a:ext uri="{FF2B5EF4-FFF2-40B4-BE49-F238E27FC236}">
                <a16:creationId xmlns:a16="http://schemas.microsoft.com/office/drawing/2014/main" id="{1D357F2F-6376-4BFB-ADE0-41B501130976}"/>
              </a:ext>
            </a:extLst>
          </p:cNvPr>
          <p:cNvSpPr txBox="1"/>
          <p:nvPr/>
        </p:nvSpPr>
        <p:spPr>
          <a:xfrm>
            <a:off x="961054" y="1748625"/>
            <a:ext cx="8089640" cy="584775"/>
          </a:xfrm>
          <a:prstGeom prst="rect">
            <a:avLst/>
          </a:prstGeom>
          <a:noFill/>
        </p:spPr>
        <p:txBody>
          <a:bodyPr wrap="square" rtlCol="0">
            <a:spAutoFit/>
          </a:bodyPr>
          <a:lstStyle/>
          <a:p>
            <a:r>
              <a:rPr lang="en-GB" sz="3200" b="1" dirty="0">
                <a:solidFill>
                  <a:schemeClr val="accent1">
                    <a:lumMod val="50000"/>
                  </a:schemeClr>
                </a:solidFill>
                <a:latin typeface="Calibri" panose="020F0502020204030204" pitchFamily="34" charset="0"/>
                <a:cs typeface="Calibri" panose="020F0502020204030204" pitchFamily="34" charset="0"/>
              </a:rPr>
              <a:t>Stage 6 Identifying the Benefits of an Activity</a:t>
            </a:r>
          </a:p>
        </p:txBody>
      </p:sp>
      <p:sp>
        <p:nvSpPr>
          <p:cNvPr id="5" name="TextBox 4">
            <a:extLst>
              <a:ext uri="{FF2B5EF4-FFF2-40B4-BE49-F238E27FC236}">
                <a16:creationId xmlns:a16="http://schemas.microsoft.com/office/drawing/2014/main" id="{AF4D2462-01F2-4140-9D63-3F63AB7721A0}"/>
              </a:ext>
            </a:extLst>
          </p:cNvPr>
          <p:cNvSpPr txBox="1"/>
          <p:nvPr/>
        </p:nvSpPr>
        <p:spPr>
          <a:xfrm>
            <a:off x="457200" y="2391508"/>
            <a:ext cx="11303942" cy="4031873"/>
          </a:xfrm>
          <a:prstGeom prst="rect">
            <a:avLst/>
          </a:prstGeom>
          <a:noFill/>
        </p:spPr>
        <p:txBody>
          <a:bodyPr wrap="square" rtlCol="0">
            <a:spAutoFit/>
          </a:bodyPr>
          <a:lstStyle/>
          <a:p>
            <a:pPr marL="457200" indent="-457200">
              <a:buFont typeface="Arial" panose="020B0604020202020204" pitchFamily="34" charset="0"/>
              <a:buChar char="•"/>
            </a:pPr>
            <a:r>
              <a:rPr lang="en-GB" sz="3200" dirty="0">
                <a:solidFill>
                  <a:schemeClr val="accent1">
                    <a:lumMod val="50000"/>
                  </a:schemeClr>
                </a:solidFill>
                <a:latin typeface="Calibri" panose="020F0502020204030204" pitchFamily="34" charset="0"/>
                <a:cs typeface="Calibri" panose="020F0502020204030204" pitchFamily="34" charset="0"/>
              </a:rPr>
              <a:t>The Learning Outcome is a benefit of the activity</a:t>
            </a:r>
          </a:p>
          <a:p>
            <a:pPr marL="457200" indent="-457200">
              <a:buFont typeface="Arial" panose="020B0604020202020204" pitchFamily="34" charset="0"/>
              <a:buChar char="•"/>
            </a:pPr>
            <a:endParaRPr lang="en-GB" sz="3200" dirty="0">
              <a:solidFill>
                <a:schemeClr val="accent1">
                  <a:lumMod val="50000"/>
                </a:schemeClr>
              </a:solidFill>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GB" sz="3200" dirty="0">
                <a:solidFill>
                  <a:schemeClr val="accent1">
                    <a:lumMod val="50000"/>
                  </a:schemeClr>
                </a:solidFill>
                <a:latin typeface="Calibri" panose="020F0502020204030204" pitchFamily="34" charset="0"/>
                <a:cs typeface="Calibri" panose="020F0502020204030204" pitchFamily="34" charset="0"/>
              </a:rPr>
              <a:t>The generic benefits of Learning Beyond the Classroom activities have been documented in Task 1</a:t>
            </a:r>
          </a:p>
          <a:p>
            <a:pPr marL="457200" indent="-457200">
              <a:buFont typeface="Arial" panose="020B0604020202020204" pitchFamily="34" charset="0"/>
              <a:buChar char="•"/>
            </a:pPr>
            <a:endParaRPr lang="en-GB" sz="3200" dirty="0">
              <a:solidFill>
                <a:schemeClr val="accent1">
                  <a:lumMod val="50000"/>
                </a:schemeClr>
              </a:solidFill>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GB" sz="3200" dirty="0">
                <a:solidFill>
                  <a:schemeClr val="accent1">
                    <a:lumMod val="50000"/>
                  </a:schemeClr>
                </a:solidFill>
                <a:latin typeface="Calibri" panose="020F0502020204030204" pitchFamily="34" charset="0"/>
                <a:cs typeface="Calibri" panose="020F0502020204030204" pitchFamily="34" charset="0"/>
              </a:rPr>
              <a:t>If by applying some control measures, the risks can be reduced to Low or Medium, it can be concluded that the benefits outweigh the risks</a:t>
            </a:r>
          </a:p>
        </p:txBody>
      </p:sp>
    </p:spTree>
    <p:extLst>
      <p:ext uri="{BB962C8B-B14F-4D97-AF65-F5344CB8AC3E}">
        <p14:creationId xmlns:p14="http://schemas.microsoft.com/office/powerpoint/2010/main" val="71638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0" y="0"/>
            <a:ext cx="1219200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graphicFrame>
        <p:nvGraphicFramePr>
          <p:cNvPr id="5" name="Table 6">
            <a:extLst>
              <a:ext uri="{FF2B5EF4-FFF2-40B4-BE49-F238E27FC236}">
                <a16:creationId xmlns:a16="http://schemas.microsoft.com/office/drawing/2014/main" id="{17D5A6E1-C811-44B0-A590-35EBBF397C19}"/>
              </a:ext>
            </a:extLst>
          </p:cNvPr>
          <p:cNvGraphicFramePr>
            <a:graphicFrameLocks noGrp="1"/>
          </p:cNvGraphicFramePr>
          <p:nvPr>
            <p:extLst>
              <p:ext uri="{D42A27DB-BD31-4B8C-83A1-F6EECF244321}">
                <p14:modId xmlns:p14="http://schemas.microsoft.com/office/powerpoint/2010/main" val="3732667181"/>
              </p:ext>
            </p:extLst>
          </p:nvPr>
        </p:nvGraphicFramePr>
        <p:xfrm>
          <a:off x="0" y="394692"/>
          <a:ext cx="12191999" cy="6347994"/>
        </p:xfrm>
        <a:graphic>
          <a:graphicData uri="http://schemas.openxmlformats.org/drawingml/2006/table">
            <a:tbl>
              <a:tblPr firstRow="1" bandRow="1">
                <a:tableStyleId>{5C22544A-7EE6-4342-B048-85BDC9FD1C3A}</a:tableStyleId>
              </a:tblPr>
              <a:tblGrid>
                <a:gridCol w="988550">
                  <a:extLst>
                    <a:ext uri="{9D8B030D-6E8A-4147-A177-3AD203B41FA5}">
                      <a16:colId xmlns:a16="http://schemas.microsoft.com/office/drawing/2014/main" val="42598703"/>
                    </a:ext>
                  </a:extLst>
                </a:gridCol>
                <a:gridCol w="1303789">
                  <a:extLst>
                    <a:ext uri="{9D8B030D-6E8A-4147-A177-3AD203B41FA5}">
                      <a16:colId xmlns:a16="http://schemas.microsoft.com/office/drawing/2014/main" val="1818196277"/>
                    </a:ext>
                  </a:extLst>
                </a:gridCol>
                <a:gridCol w="415867">
                  <a:extLst>
                    <a:ext uri="{9D8B030D-6E8A-4147-A177-3AD203B41FA5}">
                      <a16:colId xmlns:a16="http://schemas.microsoft.com/office/drawing/2014/main" val="3393433984"/>
                    </a:ext>
                  </a:extLst>
                </a:gridCol>
                <a:gridCol w="9077394">
                  <a:extLst>
                    <a:ext uri="{9D8B030D-6E8A-4147-A177-3AD203B41FA5}">
                      <a16:colId xmlns:a16="http://schemas.microsoft.com/office/drawing/2014/main" val="846759097"/>
                    </a:ext>
                  </a:extLst>
                </a:gridCol>
                <a:gridCol w="406399">
                  <a:extLst>
                    <a:ext uri="{9D8B030D-6E8A-4147-A177-3AD203B41FA5}">
                      <a16:colId xmlns:a16="http://schemas.microsoft.com/office/drawing/2014/main" val="1313233344"/>
                    </a:ext>
                  </a:extLst>
                </a:gridCol>
              </a:tblGrid>
              <a:tr h="259777">
                <a:tc>
                  <a:txBody>
                    <a:bodyPr/>
                    <a:lstStyle/>
                    <a:p>
                      <a:pPr marL="6350" indent="-6350">
                        <a:lnSpc>
                          <a:spcPct val="107000"/>
                        </a:lnSpc>
                        <a:spcAft>
                          <a:spcPts val="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Hazard</a:t>
                      </a:r>
                    </a:p>
                    <a:p>
                      <a:pPr marL="6350" indent="-6350">
                        <a:lnSpc>
                          <a:spcPct val="107000"/>
                        </a:lnSpc>
                        <a:spcAft>
                          <a:spcPts val="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Stage 1</a:t>
                      </a:r>
                      <a:endParaRPr lang="en-GB" sz="15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270" indent="-6350">
                        <a:lnSpc>
                          <a:spcPct val="107000"/>
                        </a:lnSpc>
                        <a:spcAft>
                          <a:spcPts val="0"/>
                        </a:spcAft>
                      </a:pPr>
                      <a:r>
                        <a:rPr lang="en-GB"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Impact</a:t>
                      </a:r>
                    </a:p>
                    <a:p>
                      <a:pPr marL="1270" indent="-6350">
                        <a:lnSpc>
                          <a:spcPct val="107000"/>
                        </a:lnSpc>
                        <a:spcAft>
                          <a:spcPts val="0"/>
                        </a:spcAft>
                      </a:pPr>
                      <a:r>
                        <a:rPr lang="en-GB"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Stage 2</a:t>
                      </a:r>
                      <a:endPar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270" indent="-6350">
                        <a:lnSpc>
                          <a:spcPct val="107000"/>
                        </a:lnSpc>
                        <a:spcAft>
                          <a:spcPts val="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risk</a:t>
                      </a:r>
                    </a:p>
                    <a:p>
                      <a:pPr marL="1270" indent="-6350">
                        <a:lnSpc>
                          <a:spcPct val="107000"/>
                        </a:lnSpc>
                        <a:spcAft>
                          <a:spcPts val="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a:t>
                      </a:r>
                      <a:endParaRPr lang="en-GB" sz="15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270" indent="-6350">
                        <a:lnSpc>
                          <a:spcPct val="107000"/>
                        </a:lnSpc>
                        <a:spcAft>
                          <a:spcPts val="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Control measure </a:t>
                      </a:r>
                    </a:p>
                    <a:p>
                      <a:pPr marL="1270" indent="-6350">
                        <a:lnSpc>
                          <a:spcPct val="107000"/>
                        </a:lnSpc>
                        <a:spcAft>
                          <a:spcPts val="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Stage 4</a:t>
                      </a:r>
                      <a:endParaRPr lang="en-GB" sz="15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6350" indent="-6350">
                        <a:lnSpc>
                          <a:spcPct val="107000"/>
                        </a:lnSpc>
                        <a:spcAft>
                          <a:spcPts val="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risk</a:t>
                      </a:r>
                    </a:p>
                    <a:p>
                      <a:pPr marL="6350" indent="-6350">
                        <a:lnSpc>
                          <a:spcPct val="107000"/>
                        </a:lnSpc>
                        <a:spcAft>
                          <a:spcPts val="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 </a:t>
                      </a:r>
                      <a:endParaRPr lang="en-GB" sz="15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4719047"/>
                  </a:ext>
                </a:extLst>
              </a:tr>
              <a:tr h="634270">
                <a:tc>
                  <a:txBody>
                    <a:bodyPr/>
                    <a:lstStyle/>
                    <a:p>
                      <a:pPr marL="0" lvl="0" indent="0">
                        <a:lnSpc>
                          <a:spcPct val="104000"/>
                        </a:lnSpc>
                        <a:spcAft>
                          <a:spcPts val="4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Moving through woodland.</a:t>
                      </a:r>
                    </a:p>
                    <a:p>
                      <a:pPr marL="0" indent="0">
                        <a:lnSpc>
                          <a:spcPct val="104000"/>
                        </a:lnSpc>
                        <a:spcAft>
                          <a:spcPts val="40"/>
                        </a:spcAft>
                        <a:buFont typeface="Arial" panose="020B0604020202020204" pitchFamily="34" charset="0"/>
                        <a:buNone/>
                      </a:pPr>
                      <a:r>
                        <a:rPr lang="en-GB" sz="1600" dirty="0">
                          <a:effectLst/>
                          <a:latin typeface="Calibri" panose="020F0502020204030204" pitchFamily="34" charset="0"/>
                          <a:cs typeface="Calibri" panose="020F0502020204030204" pitchFamily="34" charset="0"/>
                        </a:rPr>
                        <a:t> </a:t>
                      </a:r>
                    </a:p>
                  </a:txBody>
                  <a:tcPr marL="55037" marR="55037" marT="0" marB="0"/>
                </a:tc>
                <a:tc>
                  <a:txBody>
                    <a:bodyPr/>
                    <a:lstStyle/>
                    <a:p>
                      <a:pPr marL="0" lvl="0" indent="0">
                        <a:lnSpc>
                          <a:spcPct val="104000"/>
                        </a:lnSpc>
                        <a:spcAft>
                          <a:spcPts val="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Trip hazards could result in</a:t>
                      </a:r>
                    </a:p>
                    <a:p>
                      <a:pPr marL="0" lvl="0" indent="0">
                        <a:lnSpc>
                          <a:spcPct val="104000"/>
                        </a:lnSpc>
                        <a:spcAft>
                          <a:spcPts val="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Fractures</a:t>
                      </a:r>
                    </a:p>
                    <a:p>
                      <a:pPr marL="0" lvl="0" indent="0">
                        <a:lnSpc>
                          <a:spcPct val="104000"/>
                        </a:lnSpc>
                        <a:spcAft>
                          <a:spcPts val="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Sprains</a:t>
                      </a:r>
                    </a:p>
                    <a:p>
                      <a:pPr marL="0" lvl="0" indent="0">
                        <a:lnSpc>
                          <a:spcPct val="104000"/>
                        </a:lnSpc>
                        <a:spcAft>
                          <a:spcPts val="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Open wounds </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M</a:t>
                      </a: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Identify with children the hazards in the woodland.</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Encourage group to look out for uneven/slippery ground, roots, branches at eye level &amp; whiplash branches</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Ensure sensible footwear is worn.</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Avoid chasing activities where students are forced to run without enough time to look for hazards.</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Children encouraged to move through woodland at a pace with which they feel comfortable</a:t>
                      </a:r>
                    </a:p>
                  </a:txBody>
                  <a:tcPr marL="55037" marR="55037" marT="0" marB="0"/>
                </a:tc>
                <a:tc>
                  <a:txBody>
                    <a:bodyPr/>
                    <a:lstStyle/>
                    <a:p>
                      <a:pPr marL="0" indent="0">
                        <a:lnSpc>
                          <a:spcPct val="104000"/>
                        </a:lnSpc>
                        <a:spcAft>
                          <a:spcPts val="40"/>
                        </a:spcAft>
                        <a:buFont typeface="Arial" panose="020B0604020202020204" pitchFamily="34" charset="0"/>
                        <a:buNone/>
                      </a:pPr>
                      <a:r>
                        <a:rPr lang="en-GB" sz="1400" dirty="0">
                          <a:effectLst/>
                          <a:latin typeface="Calibri" panose="020F0502020204030204" pitchFamily="34" charset="0"/>
                          <a:cs typeface="Calibri" panose="020F0502020204030204" pitchFamily="34" charset="0"/>
                        </a:rPr>
                        <a:t>L </a:t>
                      </a:r>
                    </a:p>
                  </a:txBody>
                  <a:tcPr marL="55037" marR="55037" marT="0" marB="0"/>
                </a:tc>
                <a:extLst>
                  <a:ext uri="{0D108BD9-81ED-4DB2-BD59-A6C34878D82A}">
                    <a16:rowId xmlns:a16="http://schemas.microsoft.com/office/drawing/2014/main" val="2022552693"/>
                  </a:ext>
                </a:extLst>
              </a:tr>
              <a:tr h="629021">
                <a:tc>
                  <a:txBody>
                    <a:bodyPr/>
                    <a:lstStyle/>
                    <a:p>
                      <a:pPr marL="0" indent="0">
                        <a:lnSpc>
                          <a:spcPct val="104000"/>
                        </a:lnSpc>
                        <a:spcAft>
                          <a:spcPts val="40"/>
                        </a:spcAft>
                        <a:buFont typeface="Arial" panose="020B0604020202020204" pitchFamily="34" charset="0"/>
                        <a:buNone/>
                      </a:pPr>
                      <a:r>
                        <a:rPr lang="en-GB" sz="1600" dirty="0">
                          <a:effectLst/>
                          <a:latin typeface="Calibri" panose="020F0502020204030204" pitchFamily="34" charset="0"/>
                          <a:cs typeface="Calibri" panose="020F0502020204030204" pitchFamily="34" charset="0"/>
                        </a:rPr>
                        <a:t>Hanging dead wood</a:t>
                      </a:r>
                    </a:p>
                  </a:txBody>
                  <a:tcPr marL="55037" marR="55037" marT="0" marB="0"/>
                </a:tc>
                <a:tc>
                  <a:txBody>
                    <a:bodyPr/>
                    <a:lstStyle/>
                    <a:p>
                      <a:pPr marL="0" lvl="0" indent="0">
                        <a:lnSpc>
                          <a:spcPct val="104000"/>
                        </a:lnSpc>
                        <a:spcAft>
                          <a:spcPts val="0"/>
                        </a:spcAft>
                        <a:buFont typeface="Symbol" panose="05050102010706020507" pitchFamily="18" charset="2"/>
                        <a:buNone/>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Crush injury</a:t>
                      </a:r>
                    </a:p>
                  </a:txBody>
                  <a:tcPr marL="55037" marR="55037"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t>
                      </a:r>
                    </a:p>
                  </a:txBody>
                  <a:tcPr marL="55037" marR="55037" marT="0" marB="0"/>
                </a:tc>
                <a:tc>
                  <a:txBody>
                    <a:bodyPr/>
                    <a:lstStyle/>
                    <a:p>
                      <a:pPr marL="6350" marR="0" lvl="0" indent="-6350" algn="l" defTabSz="914377" rtl="0" eaLnBrk="1" fontAlgn="auto" latinLnBrk="0" hangingPunct="1">
                        <a:lnSpc>
                          <a:spcPct val="104000"/>
                        </a:lnSpc>
                        <a:spcBef>
                          <a:spcPts val="0"/>
                        </a:spcBef>
                        <a:spcAft>
                          <a:spcPts val="40"/>
                        </a:spcAft>
                        <a:buClrTx/>
                        <a:buSzTx/>
                        <a:buFontTx/>
                        <a:buNone/>
                        <a:tabLst/>
                        <a:defRPr/>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Teacher to check prior to activity for hanging dead wood, and cordon off area if found.</a:t>
                      </a:r>
                    </a:p>
                    <a:p>
                      <a:pPr marL="6350" marR="0" lvl="0" indent="-6350" algn="l" defTabSz="914377" rtl="0" eaLnBrk="1" fontAlgn="auto" latinLnBrk="0" hangingPunct="1">
                        <a:lnSpc>
                          <a:spcPct val="104000"/>
                        </a:lnSpc>
                        <a:spcBef>
                          <a:spcPts val="0"/>
                        </a:spcBef>
                        <a:spcAft>
                          <a:spcPts val="40"/>
                        </a:spcAft>
                        <a:buClrTx/>
                        <a:buSzTx/>
                        <a:buFontTx/>
                        <a:buNone/>
                        <a:tabLst/>
                        <a:defRPr/>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Extra care must be taken after high winds</a:t>
                      </a:r>
                    </a:p>
                    <a:p>
                      <a:pPr marL="6350" marR="0" lvl="0" indent="-6350" algn="l" defTabSz="914377" rtl="0" eaLnBrk="1" fontAlgn="auto" latinLnBrk="0" hangingPunct="1">
                        <a:lnSpc>
                          <a:spcPct val="104000"/>
                        </a:lnSpc>
                        <a:spcBef>
                          <a:spcPts val="0"/>
                        </a:spcBef>
                        <a:spcAft>
                          <a:spcPts val="40"/>
                        </a:spcAft>
                        <a:buClrTx/>
                        <a:buSzTx/>
                        <a:buFontTx/>
                        <a:buNone/>
                        <a:tabLst/>
                        <a:defRPr/>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 not enter woods in high wind, relocate activity in high winds</a:t>
                      </a:r>
                    </a:p>
                    <a:p>
                      <a:pPr marL="6350" marR="0" lvl="0" indent="-6350" algn="l" defTabSz="914377" rtl="0" eaLnBrk="1" fontAlgn="auto" latinLnBrk="0" hangingPunct="1">
                        <a:lnSpc>
                          <a:spcPct val="104000"/>
                        </a:lnSpc>
                        <a:spcBef>
                          <a:spcPts val="0"/>
                        </a:spcBef>
                        <a:spcAft>
                          <a:spcPts val="40"/>
                        </a:spcAft>
                        <a:buClrTx/>
                        <a:buSzTx/>
                        <a:buFontTx/>
                        <a:buNone/>
                        <a:tabLst/>
                        <a:defRPr/>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Tree surgeon to check trees every 6 months for disease &amp; damage</a:t>
                      </a:r>
                    </a:p>
                  </a:txBody>
                  <a:tcPr marL="55037" marR="55037" marT="0" marB="0"/>
                </a:tc>
                <a:tc>
                  <a:txBody>
                    <a:bodyPr/>
                    <a:lstStyle/>
                    <a:p>
                      <a:pPr marL="0" indent="0">
                        <a:lnSpc>
                          <a:spcPct val="104000"/>
                        </a:lnSpc>
                        <a:spcAft>
                          <a:spcPts val="40"/>
                        </a:spcAft>
                        <a:buFont typeface="Arial" panose="020B0604020202020204" pitchFamily="34" charset="0"/>
                        <a:buNone/>
                      </a:pPr>
                      <a:r>
                        <a:rPr lang="en-GB" sz="1400" dirty="0">
                          <a:effectLst/>
                          <a:latin typeface="Calibri" panose="020F0502020204030204" pitchFamily="34" charset="0"/>
                          <a:cs typeface="Calibri" panose="020F0502020204030204" pitchFamily="34" charset="0"/>
                        </a:rPr>
                        <a:t>L</a:t>
                      </a:r>
                    </a:p>
                  </a:txBody>
                  <a:tcPr marL="55037" marR="55037" marT="0" marB="0"/>
                </a:tc>
                <a:extLst>
                  <a:ext uri="{0D108BD9-81ED-4DB2-BD59-A6C34878D82A}">
                    <a16:rowId xmlns:a16="http://schemas.microsoft.com/office/drawing/2014/main" val="2285270298"/>
                  </a:ext>
                </a:extLst>
              </a:tr>
              <a:tr h="729196">
                <a:tc>
                  <a:txBody>
                    <a:bodyPr/>
                    <a:lstStyle/>
                    <a:p>
                      <a:pPr marL="0" lvl="0" indent="0">
                        <a:lnSpc>
                          <a:spcPct val="104000"/>
                        </a:lnSpc>
                        <a:spcAft>
                          <a:spcPts val="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Carrying/working with sticks</a:t>
                      </a:r>
                    </a:p>
                  </a:txBody>
                  <a:tcPr marL="55037" marR="55037" marT="0" marB="0"/>
                </a:tc>
                <a:tc>
                  <a:txBody>
                    <a:bodyPr/>
                    <a:lstStyle/>
                    <a:p>
                      <a:pPr marL="0" lvl="0" indent="0">
                        <a:lnSpc>
                          <a:spcPct val="104000"/>
                        </a:lnSpc>
                        <a:spcAft>
                          <a:spcPts val="4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Eye injuries &amp; puncture wounds</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H</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Discuss with children importance of carrying sticks vertically, and to be aware of others</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Walk when carrying sticks, no running.</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Children to work in a ‘safety bubble’ to avoid poking others with their sticks while working </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0" lvl="0" indent="0">
                        <a:lnSpc>
                          <a:spcPct val="104000"/>
                        </a:lnSpc>
                        <a:spcAft>
                          <a:spcPts val="0"/>
                        </a:spcAft>
                        <a:buFont typeface="Symbol" panose="05050102010706020507" pitchFamily="18" charset="2"/>
                        <a:buNone/>
                      </a:pPr>
                      <a:r>
                        <a:rPr lang="en-GB" sz="1400" dirty="0">
                          <a:effectLst/>
                          <a:latin typeface="Calibri" panose="020F0502020204030204" pitchFamily="34" charset="0"/>
                          <a:cs typeface="Calibri" panose="020F0502020204030204" pitchFamily="34" charset="0"/>
                        </a:rPr>
                        <a:t>M</a:t>
                      </a:r>
                    </a:p>
                  </a:txBody>
                  <a:tcPr marL="55037" marR="55037" marT="0" marB="0"/>
                </a:tc>
                <a:extLst>
                  <a:ext uri="{0D108BD9-81ED-4DB2-BD59-A6C34878D82A}">
                    <a16:rowId xmlns:a16="http://schemas.microsoft.com/office/drawing/2014/main" val="1006239271"/>
                  </a:ext>
                </a:extLst>
              </a:tr>
              <a:tr h="870274">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Glass and rubbish</a:t>
                      </a:r>
                    </a:p>
                  </a:txBody>
                  <a:tcPr marL="68580" marR="68580" marT="0" marB="0"/>
                </a:tc>
                <a:tc>
                  <a:txBody>
                    <a:bodyPr/>
                    <a:lstStyle/>
                    <a:p>
                      <a:pPr marL="6350" indent="-6350">
                        <a:lnSpc>
                          <a:spcPct val="104000"/>
                        </a:lnSpc>
                        <a:spcAft>
                          <a:spcPts val="40"/>
                        </a:spcAft>
                      </a:pPr>
                      <a:r>
                        <a:rPr lang="en-GB"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Cuts to hands</a:t>
                      </a:r>
                    </a:p>
                    <a:p>
                      <a:pPr marL="6350" indent="-6350">
                        <a:lnSpc>
                          <a:spcPct val="104000"/>
                        </a:lnSpc>
                        <a:spcAft>
                          <a:spcPts val="40"/>
                        </a:spcAft>
                      </a:pPr>
                      <a:r>
                        <a:rPr lang="en-GB"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Hand hygiene</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Leader to check site and clear rubbish &amp; litter before session </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to wear rigger gloves to wear while collecting natural materials</a:t>
                      </a:r>
                      <a:endPar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encouraged to be vigilant and inform staff if they find any more rubbish, litter, sharp objects</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Staff or children remove offending objects using litter picker or rigger gloves and dispose of responsibly</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Hand washing/sanitize after activity</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t>
                      </a:r>
                    </a:p>
                  </a:txBody>
                  <a:tcPr marL="68580" marR="68580" marT="0" marB="0"/>
                </a:tc>
                <a:extLst>
                  <a:ext uri="{0D108BD9-81ED-4DB2-BD59-A6C34878D82A}">
                    <a16:rowId xmlns:a16="http://schemas.microsoft.com/office/drawing/2014/main" val="2178782748"/>
                  </a:ext>
                </a:extLst>
              </a:tr>
              <a:tr h="814286">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Fungi and poison plants</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Poisoning or death</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Skin irritation </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 the no pick, no lick rule</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Leader to check site prior to session and cordon off areas with poisonous flora</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Have identification charts of poisonous fungi and berries&amp; educate children to be aware of risks</a:t>
                      </a:r>
                    </a:p>
                  </a:txBody>
                  <a:tcPr marL="68580" marR="68580" marT="0" marB="0"/>
                </a:tc>
                <a:tc>
                  <a:txBody>
                    <a:bodyPr/>
                    <a:lstStyle/>
                    <a:p>
                      <a:pPr marL="6350" indent="-6350">
                        <a:lnSpc>
                          <a:spcPct val="104000"/>
                        </a:lnSpc>
                        <a:spcAft>
                          <a:spcPts val="40"/>
                        </a:spcAft>
                      </a:pPr>
                      <a:r>
                        <a:rPr lang="en-GB"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t>
                      </a:r>
                    </a:p>
                  </a:txBody>
                  <a:tcPr marL="68580" marR="68580" marT="0" marB="0"/>
                </a:tc>
                <a:extLst>
                  <a:ext uri="{0D108BD9-81ED-4DB2-BD59-A6C34878D82A}">
                    <a16:rowId xmlns:a16="http://schemas.microsoft.com/office/drawing/2014/main" val="1540439356"/>
                  </a:ext>
                </a:extLst>
              </a:tr>
              <a:tr h="546569">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Animal faeces /carcasses</a:t>
                      </a:r>
                    </a:p>
                  </a:txBody>
                  <a:tcPr marL="68580" marR="68580" marT="0" marB="0"/>
                </a:tc>
                <a:tc>
                  <a:txBody>
                    <a:bodyPr/>
                    <a:lstStyle/>
                    <a:p>
                      <a:pPr marL="6350" indent="-6350">
                        <a:lnSpc>
                          <a:spcPct val="104000"/>
                        </a:lnSpc>
                        <a:spcAft>
                          <a:spcPts val="40"/>
                        </a:spcAft>
                      </a:pPr>
                      <a:r>
                        <a:rPr lang="en-GB"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Handling toxins</a:t>
                      </a:r>
                    </a:p>
                  </a:txBody>
                  <a:tcPr marL="68580" marR="68580" marT="0" marB="0"/>
                </a:tc>
                <a:tc>
                  <a:txBody>
                    <a:bodyPr/>
                    <a:lstStyle/>
                    <a:p>
                      <a:pPr marL="6350" indent="-6350">
                        <a:lnSpc>
                          <a:spcPct val="104000"/>
                        </a:lnSpc>
                        <a:spcAft>
                          <a:spcPts val="40"/>
                        </a:spcAft>
                      </a:pPr>
                      <a:r>
                        <a:rPr lang="en-GB"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Leader to check over site prior to session, if domestic animal faeces, remove with gloves, bag &amp; dispose of</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If wildlife,  cordon off area, instruct children to observe but don’t touch, attempt to identify</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Disinfect hands immediately if skin contact has been made</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t>
                      </a:r>
                    </a:p>
                  </a:txBody>
                  <a:tcPr marL="68580" marR="68580" marT="0" marB="0"/>
                </a:tc>
                <a:extLst>
                  <a:ext uri="{0D108BD9-81ED-4DB2-BD59-A6C34878D82A}">
                    <a16:rowId xmlns:a16="http://schemas.microsoft.com/office/drawing/2014/main" val="677164837"/>
                  </a:ext>
                </a:extLst>
              </a:tr>
            </a:tbl>
          </a:graphicData>
        </a:graphic>
      </p:graphicFrame>
      <p:sp>
        <p:nvSpPr>
          <p:cNvPr id="14" name="TextBox 13">
            <a:extLst>
              <a:ext uri="{FF2B5EF4-FFF2-40B4-BE49-F238E27FC236}">
                <a16:creationId xmlns:a16="http://schemas.microsoft.com/office/drawing/2014/main" id="{8501472E-96CF-49F8-B15B-BFE7BDED2C72}"/>
              </a:ext>
            </a:extLst>
          </p:cNvPr>
          <p:cNvSpPr txBox="1"/>
          <p:nvPr/>
        </p:nvSpPr>
        <p:spPr>
          <a:xfrm>
            <a:off x="1681851" y="-5418"/>
            <a:ext cx="9493135" cy="400110"/>
          </a:xfrm>
          <a:prstGeom prst="rect">
            <a:avLst/>
          </a:prstGeom>
          <a:noFill/>
        </p:spPr>
        <p:txBody>
          <a:bodyPr wrap="square" rtlCol="0">
            <a:spAutoFit/>
          </a:bodyPr>
          <a:lstStyle/>
          <a:p>
            <a:r>
              <a:rPr lang="en-GB" sz="2000" b="1" dirty="0">
                <a:solidFill>
                  <a:schemeClr val="accent1">
                    <a:lumMod val="50000"/>
                  </a:schemeClr>
                </a:solidFill>
              </a:rPr>
              <a:t>Risk Assessment for Collecting Natural Materials </a:t>
            </a:r>
          </a:p>
        </p:txBody>
      </p:sp>
    </p:spTree>
    <p:extLst>
      <p:ext uri="{BB962C8B-B14F-4D97-AF65-F5344CB8AC3E}">
        <p14:creationId xmlns:p14="http://schemas.microsoft.com/office/powerpoint/2010/main" val="2055972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0" y="0"/>
            <a:ext cx="1219200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graphicFrame>
        <p:nvGraphicFramePr>
          <p:cNvPr id="5" name="Table 6">
            <a:extLst>
              <a:ext uri="{FF2B5EF4-FFF2-40B4-BE49-F238E27FC236}">
                <a16:creationId xmlns:a16="http://schemas.microsoft.com/office/drawing/2014/main" id="{17D5A6E1-C811-44B0-A590-35EBBF397C19}"/>
              </a:ext>
            </a:extLst>
          </p:cNvPr>
          <p:cNvGraphicFramePr>
            <a:graphicFrameLocks noGrp="1"/>
          </p:cNvGraphicFramePr>
          <p:nvPr>
            <p:extLst>
              <p:ext uri="{D42A27DB-BD31-4B8C-83A1-F6EECF244321}">
                <p14:modId xmlns:p14="http://schemas.microsoft.com/office/powerpoint/2010/main" val="1446147915"/>
              </p:ext>
            </p:extLst>
          </p:nvPr>
        </p:nvGraphicFramePr>
        <p:xfrm>
          <a:off x="65314" y="1691763"/>
          <a:ext cx="12055151" cy="3661664"/>
        </p:xfrm>
        <a:graphic>
          <a:graphicData uri="http://schemas.openxmlformats.org/drawingml/2006/table">
            <a:tbl>
              <a:tblPr firstRow="1" bandRow="1">
                <a:tableStyleId>{5C22544A-7EE6-4342-B048-85BDC9FD1C3A}</a:tableStyleId>
              </a:tblPr>
              <a:tblGrid>
                <a:gridCol w="894719">
                  <a:extLst>
                    <a:ext uri="{9D8B030D-6E8A-4147-A177-3AD203B41FA5}">
                      <a16:colId xmlns:a16="http://schemas.microsoft.com/office/drawing/2014/main" val="42598703"/>
                    </a:ext>
                  </a:extLst>
                </a:gridCol>
                <a:gridCol w="1882173">
                  <a:extLst>
                    <a:ext uri="{9D8B030D-6E8A-4147-A177-3AD203B41FA5}">
                      <a16:colId xmlns:a16="http://schemas.microsoft.com/office/drawing/2014/main" val="1818196277"/>
                    </a:ext>
                  </a:extLst>
                </a:gridCol>
                <a:gridCol w="607094">
                  <a:extLst>
                    <a:ext uri="{9D8B030D-6E8A-4147-A177-3AD203B41FA5}">
                      <a16:colId xmlns:a16="http://schemas.microsoft.com/office/drawing/2014/main" val="3393433984"/>
                    </a:ext>
                  </a:extLst>
                </a:gridCol>
                <a:gridCol w="8167312">
                  <a:extLst>
                    <a:ext uri="{9D8B030D-6E8A-4147-A177-3AD203B41FA5}">
                      <a16:colId xmlns:a16="http://schemas.microsoft.com/office/drawing/2014/main" val="846759097"/>
                    </a:ext>
                  </a:extLst>
                </a:gridCol>
                <a:gridCol w="503853">
                  <a:extLst>
                    <a:ext uri="{9D8B030D-6E8A-4147-A177-3AD203B41FA5}">
                      <a16:colId xmlns:a16="http://schemas.microsoft.com/office/drawing/2014/main" val="1313233344"/>
                    </a:ext>
                  </a:extLst>
                </a:gridCol>
              </a:tblGrid>
              <a:tr h="259777">
                <a:tc>
                  <a:txBody>
                    <a:bodyPr/>
                    <a:lstStyle/>
                    <a:p>
                      <a:pPr marL="6350" indent="-6350">
                        <a:lnSpc>
                          <a:spcPct val="107000"/>
                        </a:lnSpc>
                        <a:spcAft>
                          <a:spcPts val="0"/>
                        </a:spcAft>
                      </a:pPr>
                      <a:r>
                        <a:rPr lang="en-GB" sz="2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Hazard</a:t>
                      </a:r>
                      <a:endParaRPr lang="en-GB"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270" indent="-6350">
                        <a:lnSpc>
                          <a:spcPct val="107000"/>
                        </a:lnSpc>
                        <a:spcAft>
                          <a:spcPts val="0"/>
                        </a:spcAft>
                      </a:pPr>
                      <a:r>
                        <a:rPr lang="en-GB" sz="2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Impact</a:t>
                      </a:r>
                      <a:endParaRPr lang="en-GB"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270" indent="-6350">
                        <a:lnSpc>
                          <a:spcPct val="107000"/>
                        </a:lnSpc>
                        <a:spcAft>
                          <a:spcPts val="0"/>
                        </a:spcAft>
                      </a:pPr>
                      <a:r>
                        <a:rPr lang="en-GB"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risk</a:t>
                      </a:r>
                      <a:r>
                        <a:rPr lang="en-GB" sz="2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270" indent="-6350">
                        <a:lnSpc>
                          <a:spcPct val="107000"/>
                        </a:lnSpc>
                        <a:spcAft>
                          <a:spcPts val="0"/>
                        </a:spcAft>
                      </a:pPr>
                      <a:r>
                        <a:rPr lang="en-GB" sz="2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Control measures for collecting natural materials apply plus those below; </a:t>
                      </a:r>
                    </a:p>
                    <a:p>
                      <a:pPr marL="1270" indent="-6350">
                        <a:lnSpc>
                          <a:spcPct val="107000"/>
                        </a:lnSpc>
                        <a:spcAft>
                          <a:spcPts val="0"/>
                        </a:spcAft>
                      </a:pPr>
                      <a:r>
                        <a:rPr lang="en-GB" sz="2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Control measures</a:t>
                      </a:r>
                      <a:endParaRPr lang="en-GB"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6350" indent="-6350">
                        <a:lnSpc>
                          <a:spcPct val="107000"/>
                        </a:lnSpc>
                        <a:spcAft>
                          <a:spcPts val="0"/>
                        </a:spcAft>
                      </a:pPr>
                      <a:r>
                        <a:rPr lang="en-GB" sz="14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risk </a:t>
                      </a:r>
                      <a:endParaRPr lang="en-GB" sz="15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4719047"/>
                  </a:ext>
                </a:extLst>
              </a:tr>
              <a:tr h="359174">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Heavy log &amp; rocks</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Crushed fingers/toes</a:t>
                      </a:r>
                    </a:p>
                  </a:txBody>
                  <a:tcPr marL="68580" marR="68580" marT="0" marB="0"/>
                </a:tc>
                <a:tc>
                  <a:txBody>
                    <a:bodyPr/>
                    <a:lstStyle/>
                    <a:p>
                      <a:pPr marL="6350" indent="-6350">
                        <a:lnSpc>
                          <a:spcPct val="104000"/>
                        </a:lnSpc>
                        <a:spcAft>
                          <a:spcPts val="40"/>
                        </a:spcAft>
                      </a:pPr>
                      <a:r>
                        <a:rPr lang="en-GB"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taught how to use crow bar lever safely and keep toes out of the way</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to seek adult help to move heavy rocks/logs if crow bar technique doesn’t work</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L</a:t>
                      </a:r>
                    </a:p>
                  </a:txBody>
                  <a:tcPr marL="68580" marR="68580" marT="0" marB="0"/>
                </a:tc>
                <a:extLst>
                  <a:ext uri="{0D108BD9-81ED-4DB2-BD59-A6C34878D82A}">
                    <a16:rowId xmlns:a16="http://schemas.microsoft.com/office/drawing/2014/main" val="1663868729"/>
                  </a:ext>
                </a:extLst>
              </a:tr>
              <a:tr h="1444839">
                <a:tc>
                  <a:txBody>
                    <a:bodyPr/>
                    <a:lstStyle/>
                    <a:p>
                      <a:pPr marL="6350" indent="-6350">
                        <a:lnSpc>
                          <a:spcPct val="104000"/>
                        </a:lnSpc>
                        <a:spcAft>
                          <a:spcPts val="40"/>
                        </a:spcAft>
                      </a:pPr>
                      <a:r>
                        <a:rPr lang="en-GB"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Stings and bites</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 Temporary minor discomfort</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 Allergic reaction</a:t>
                      </a: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 Anaphylaxis</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to use paint brushes to gently coax minibeasts into container – not to use fingers or touch</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If bitten/stung apply cold pack and monitor child for signs of reaction, inform other staff</a:t>
                      </a:r>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&amp;</a:t>
                      </a: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parents</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Record incident in accident book</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Monitor child for signs of anaphylactic shock, apply cold pack </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Record incident in accident book, inform other staff &amp; parents</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Close supervision of child with anaphylaxis throughout activity.</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999, follow care plan – which may be give anti-histamine, administer </a:t>
                      </a:r>
                      <a:r>
                        <a:rPr lang="en-GB"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Epipen</a:t>
                      </a: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treat for shock, inform parents</a:t>
                      </a:r>
                    </a:p>
                  </a:txBody>
                  <a:tcPr marL="68580" marR="68580"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t>
                      </a: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M-H</a:t>
                      </a:r>
                    </a:p>
                  </a:txBody>
                  <a:tcPr marL="68580" marR="68580" marT="0" marB="0"/>
                </a:tc>
                <a:extLst>
                  <a:ext uri="{0D108BD9-81ED-4DB2-BD59-A6C34878D82A}">
                    <a16:rowId xmlns:a16="http://schemas.microsoft.com/office/drawing/2014/main" val="3068148593"/>
                  </a:ext>
                </a:extLst>
              </a:tr>
            </a:tbl>
          </a:graphicData>
        </a:graphic>
      </p:graphicFrame>
      <p:sp>
        <p:nvSpPr>
          <p:cNvPr id="14" name="TextBox 13">
            <a:extLst>
              <a:ext uri="{FF2B5EF4-FFF2-40B4-BE49-F238E27FC236}">
                <a16:creationId xmlns:a16="http://schemas.microsoft.com/office/drawing/2014/main" id="{8501472E-96CF-49F8-B15B-BFE7BDED2C72}"/>
              </a:ext>
            </a:extLst>
          </p:cNvPr>
          <p:cNvSpPr txBox="1"/>
          <p:nvPr/>
        </p:nvSpPr>
        <p:spPr>
          <a:xfrm>
            <a:off x="2409984" y="807382"/>
            <a:ext cx="9493135" cy="646331"/>
          </a:xfrm>
          <a:prstGeom prst="rect">
            <a:avLst/>
          </a:prstGeom>
          <a:noFill/>
        </p:spPr>
        <p:txBody>
          <a:bodyPr wrap="square" rtlCol="0">
            <a:spAutoFit/>
          </a:bodyPr>
          <a:lstStyle/>
          <a:p>
            <a:r>
              <a:rPr lang="en-GB" sz="3600" b="1" dirty="0">
                <a:solidFill>
                  <a:schemeClr val="accent1">
                    <a:lumMod val="50000"/>
                  </a:schemeClr>
                </a:solidFill>
              </a:rPr>
              <a:t>Risk Assessment for Minibeast Hunting</a:t>
            </a:r>
          </a:p>
        </p:txBody>
      </p:sp>
    </p:spTree>
    <p:extLst>
      <p:ext uri="{BB962C8B-B14F-4D97-AF65-F5344CB8AC3E}">
        <p14:creationId xmlns:p14="http://schemas.microsoft.com/office/powerpoint/2010/main" val="1186541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09"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1D357F2F-6376-4BFB-ADE0-41B501130976}"/>
              </a:ext>
            </a:extLst>
          </p:cNvPr>
          <p:cNvSpPr txBox="1"/>
          <p:nvPr/>
        </p:nvSpPr>
        <p:spPr>
          <a:xfrm>
            <a:off x="2322082" y="308853"/>
            <a:ext cx="7729306" cy="461665"/>
          </a:xfrm>
          <a:prstGeom prst="rect">
            <a:avLst/>
          </a:prstGeom>
          <a:noFill/>
        </p:spPr>
        <p:txBody>
          <a:bodyPr wrap="square" rtlCol="0">
            <a:spAutoFit/>
          </a:bodyPr>
          <a:lstStyle/>
          <a:p>
            <a:pPr algn="ctr"/>
            <a:r>
              <a:rPr lang="en-GB" sz="2400" b="1" dirty="0">
                <a:solidFill>
                  <a:schemeClr val="accent1">
                    <a:lumMod val="50000"/>
                  </a:schemeClr>
                </a:solidFill>
              </a:rPr>
              <a:t>Risk Assessment for Stick &amp; Den activities</a:t>
            </a:r>
          </a:p>
        </p:txBody>
      </p:sp>
      <p:sp>
        <p:nvSpPr>
          <p:cNvPr id="3" name="Rectangle 2">
            <a:extLst>
              <a:ext uri="{FF2B5EF4-FFF2-40B4-BE49-F238E27FC236}">
                <a16:creationId xmlns:a16="http://schemas.microsoft.com/office/drawing/2014/main" id="{42784EFB-DBEC-4F6E-A6C9-0DB3D23E8744}"/>
              </a:ext>
            </a:extLst>
          </p:cNvPr>
          <p:cNvSpPr/>
          <p:nvPr/>
        </p:nvSpPr>
        <p:spPr>
          <a:xfrm>
            <a:off x="294275" y="2413338"/>
            <a:ext cx="11466868" cy="584775"/>
          </a:xfrm>
          <a:prstGeom prst="rect">
            <a:avLst/>
          </a:prstGeom>
        </p:spPr>
        <p:txBody>
          <a:bodyPr wrap="square">
            <a:spAutoFit/>
          </a:bodyPr>
          <a:lstStyle/>
          <a:p>
            <a:r>
              <a:rPr lang="en-GB" sz="3200" dirty="0">
                <a:solidFill>
                  <a:schemeClr val="accent1">
                    <a:lumMod val="50000"/>
                  </a:schemeClr>
                </a:solidFill>
                <a:latin typeface="Arial Nova" panose="020B0504020202020204" pitchFamily="34" charset="0"/>
              </a:rPr>
              <a:t> </a:t>
            </a:r>
          </a:p>
        </p:txBody>
      </p:sp>
      <p:graphicFrame>
        <p:nvGraphicFramePr>
          <p:cNvPr id="13" name="Table 12">
            <a:extLst>
              <a:ext uri="{FF2B5EF4-FFF2-40B4-BE49-F238E27FC236}">
                <a16:creationId xmlns:a16="http://schemas.microsoft.com/office/drawing/2014/main" id="{C1869CEC-C23E-4B64-9F73-2B3911A89F02}"/>
              </a:ext>
            </a:extLst>
          </p:cNvPr>
          <p:cNvGraphicFramePr>
            <a:graphicFrameLocks noGrp="1"/>
          </p:cNvGraphicFramePr>
          <p:nvPr>
            <p:extLst>
              <p:ext uri="{D42A27DB-BD31-4B8C-83A1-F6EECF244321}">
                <p14:modId xmlns:p14="http://schemas.microsoft.com/office/powerpoint/2010/main" val="753935176"/>
              </p:ext>
            </p:extLst>
          </p:nvPr>
        </p:nvGraphicFramePr>
        <p:xfrm>
          <a:off x="782264" y="882025"/>
          <a:ext cx="10808942" cy="5536184"/>
        </p:xfrm>
        <a:graphic>
          <a:graphicData uri="http://schemas.openxmlformats.org/drawingml/2006/table">
            <a:tbl>
              <a:tblPr firstRow="1" firstCol="1" bandRow="1">
                <a:tableStyleId>{5C22544A-7EE6-4342-B048-85BDC9FD1C3A}</a:tableStyleId>
              </a:tblPr>
              <a:tblGrid>
                <a:gridCol w="1184538">
                  <a:extLst>
                    <a:ext uri="{9D8B030D-6E8A-4147-A177-3AD203B41FA5}">
                      <a16:colId xmlns:a16="http://schemas.microsoft.com/office/drawing/2014/main" val="2436231195"/>
                    </a:ext>
                  </a:extLst>
                </a:gridCol>
                <a:gridCol w="1545556">
                  <a:extLst>
                    <a:ext uri="{9D8B030D-6E8A-4147-A177-3AD203B41FA5}">
                      <a16:colId xmlns:a16="http://schemas.microsoft.com/office/drawing/2014/main" val="1814772453"/>
                    </a:ext>
                  </a:extLst>
                </a:gridCol>
                <a:gridCol w="517775">
                  <a:extLst>
                    <a:ext uri="{9D8B030D-6E8A-4147-A177-3AD203B41FA5}">
                      <a16:colId xmlns:a16="http://schemas.microsoft.com/office/drawing/2014/main" val="440576444"/>
                    </a:ext>
                  </a:extLst>
                </a:gridCol>
                <a:gridCol w="6614857">
                  <a:extLst>
                    <a:ext uri="{9D8B030D-6E8A-4147-A177-3AD203B41FA5}">
                      <a16:colId xmlns:a16="http://schemas.microsoft.com/office/drawing/2014/main" val="1145894902"/>
                    </a:ext>
                  </a:extLst>
                </a:gridCol>
                <a:gridCol w="946216">
                  <a:extLst>
                    <a:ext uri="{9D8B030D-6E8A-4147-A177-3AD203B41FA5}">
                      <a16:colId xmlns:a16="http://schemas.microsoft.com/office/drawing/2014/main" val="1598269263"/>
                    </a:ext>
                  </a:extLst>
                </a:gridCol>
              </a:tblGrid>
              <a:tr h="145452">
                <a:tc>
                  <a:txBody>
                    <a:bodyPr/>
                    <a:lstStyle/>
                    <a:p>
                      <a:pPr marL="6350" indent="-6350">
                        <a:lnSpc>
                          <a:spcPct val="107000"/>
                        </a:lnSpc>
                        <a:spcAft>
                          <a:spcPts val="0"/>
                        </a:spcAft>
                      </a:pPr>
                      <a:r>
                        <a:rPr lang="en-GB" sz="1600" dirty="0">
                          <a:effectLst/>
                          <a:latin typeface="Calibri" panose="020F0502020204030204" pitchFamily="34" charset="0"/>
                          <a:cs typeface="Calibri" panose="020F0502020204030204" pitchFamily="34" charset="0"/>
                        </a:rPr>
                        <a:t> Hazards</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1270" indent="-6350">
                        <a:lnSpc>
                          <a:spcPct val="107000"/>
                        </a:lnSpc>
                        <a:spcAft>
                          <a:spcPts val="0"/>
                        </a:spcAft>
                      </a:pPr>
                      <a:r>
                        <a:rPr lang="en-GB"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Impact</a:t>
                      </a:r>
                    </a:p>
                  </a:txBody>
                  <a:tcPr marL="55037" marR="55037" marT="0" marB="0"/>
                </a:tc>
                <a:tc>
                  <a:txBody>
                    <a:bodyPr/>
                    <a:lstStyle/>
                    <a:p>
                      <a:pPr marL="1270" indent="-6350">
                        <a:lnSpc>
                          <a:spcPct val="107000"/>
                        </a:lnSpc>
                        <a:spcAft>
                          <a:spcPts val="0"/>
                        </a:spcAft>
                      </a:pPr>
                      <a:r>
                        <a:rPr lang="en-GB" sz="1600">
                          <a:effectLst/>
                          <a:latin typeface="Calibri" panose="020F0502020204030204" pitchFamily="34" charset="0"/>
                          <a:cs typeface="Calibri" panose="020F0502020204030204" pitchFamily="34" charset="0"/>
                        </a:rPr>
                        <a:t>risk </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1270" indent="-6350">
                        <a:lnSpc>
                          <a:spcPct val="107000"/>
                        </a:lnSpc>
                        <a:spcAft>
                          <a:spcPts val="0"/>
                        </a:spcAft>
                      </a:pPr>
                      <a:r>
                        <a:rPr lang="en-GB" sz="1600" dirty="0">
                          <a:effectLst/>
                          <a:latin typeface="Calibri" panose="020F0502020204030204" pitchFamily="34" charset="0"/>
                          <a:cs typeface="Calibri" panose="020F0502020204030204" pitchFamily="34" charset="0"/>
                        </a:rPr>
                        <a:t>Control measure Measures for Collecting Natural Materials apply plus below;</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7000"/>
                        </a:lnSpc>
                        <a:spcAft>
                          <a:spcPts val="0"/>
                        </a:spcAft>
                      </a:pPr>
                      <a:r>
                        <a:rPr lang="en-GB" sz="1100" dirty="0">
                          <a:effectLst/>
                          <a:latin typeface="Calibri" panose="020F0502020204030204" pitchFamily="34" charset="0"/>
                          <a:cs typeface="Calibri" panose="020F0502020204030204" pitchFamily="34" charset="0"/>
                        </a:rPr>
                        <a:t>End risk </a:t>
                      </a:r>
                      <a:endPar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extLst>
                  <a:ext uri="{0D108BD9-81ED-4DB2-BD59-A6C34878D82A}">
                    <a16:rowId xmlns:a16="http://schemas.microsoft.com/office/drawing/2014/main" val="2592025245"/>
                  </a:ext>
                </a:extLst>
              </a:tr>
              <a:tr h="645998">
                <a:tc>
                  <a:txBody>
                    <a:bodyPr/>
                    <a:lstStyle/>
                    <a:p>
                      <a:pPr marL="0" lvl="0" indent="0">
                        <a:lnSpc>
                          <a:spcPct val="104000"/>
                        </a:lnSpc>
                        <a:spcAft>
                          <a:spcPts val="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Handling  logs.</a:t>
                      </a:r>
                    </a:p>
                  </a:txBody>
                  <a:tcPr marL="55037" marR="55037" marT="0" marB="0"/>
                </a:tc>
                <a:tc>
                  <a:txBody>
                    <a:bodyPr/>
                    <a:lstStyle/>
                    <a:p>
                      <a:pPr marL="0" lvl="0" indent="0">
                        <a:lnSpc>
                          <a:spcPct val="104000"/>
                        </a:lnSpc>
                        <a:spcAft>
                          <a:spcPts val="0"/>
                        </a:spcAft>
                        <a:buFont typeface="Symbol" panose="05050102010706020507" pitchFamily="18" charset="2"/>
                        <a:buNone/>
                      </a:pPr>
                      <a:r>
                        <a:rPr lang="en-GB" sz="1600">
                          <a:effectLst/>
                          <a:latin typeface="Calibri" panose="020F0502020204030204" pitchFamily="34" charset="0"/>
                          <a:cs typeface="Calibri" panose="020F0502020204030204" pitchFamily="34" charset="0"/>
                        </a:rPr>
                        <a:t>Back injuries.</a:t>
                      </a:r>
                    </a:p>
                    <a:p>
                      <a:pPr marL="0" lvl="0" indent="0">
                        <a:lnSpc>
                          <a:spcPct val="104000"/>
                        </a:lnSpc>
                        <a:spcAft>
                          <a:spcPts val="40"/>
                        </a:spcAft>
                        <a:buFont typeface="Symbol" panose="05050102010706020507" pitchFamily="18" charset="2"/>
                        <a:buNone/>
                      </a:pPr>
                      <a:r>
                        <a:rPr lang="en-GB" sz="1600">
                          <a:effectLst/>
                          <a:latin typeface="Calibri" panose="020F0502020204030204" pitchFamily="34" charset="0"/>
                          <a:cs typeface="Calibri" panose="020F0502020204030204" pitchFamily="34" charset="0"/>
                        </a:rPr>
                        <a:t>Head injuries, crush injuries</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a:effectLst/>
                          <a:latin typeface="Calibri" panose="020F0502020204030204" pitchFamily="34" charset="0"/>
                          <a:cs typeface="Calibri" panose="020F0502020204030204" pitchFamily="34" charset="0"/>
                        </a:rPr>
                        <a:t>H</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Encourage children to roll heavy logs and not lift them.</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Never lift logs above head height</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Encourage children to ask for help from friends when moving heavy logs.</a:t>
                      </a:r>
                    </a:p>
                  </a:txBody>
                  <a:tcPr marL="55037" marR="55037" marT="0" marB="0"/>
                </a:tc>
                <a:tc>
                  <a:txBody>
                    <a:bodyPr/>
                    <a:lstStyle/>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M</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extLst>
                  <a:ext uri="{0D108BD9-81ED-4DB2-BD59-A6C34878D82A}">
                    <a16:rowId xmlns:a16="http://schemas.microsoft.com/office/drawing/2014/main" val="3736985644"/>
                  </a:ext>
                </a:extLst>
              </a:tr>
              <a:tr h="645998">
                <a:tc>
                  <a:txBody>
                    <a:bodyPr/>
                    <a:lstStyle/>
                    <a:p>
                      <a:pPr marL="0" lvl="0" indent="0">
                        <a:lnSpc>
                          <a:spcPct val="104000"/>
                        </a:lnSpc>
                        <a:spcAft>
                          <a:spcPts val="0"/>
                        </a:spcAft>
                        <a:buFont typeface="Symbol" panose="05050102010706020507" pitchFamily="18" charset="2"/>
                        <a:buNone/>
                      </a:pPr>
                      <a:r>
                        <a:rPr lang="en-GB" sz="1600">
                          <a:effectLst/>
                          <a:latin typeface="Calibri" panose="020F0502020204030204" pitchFamily="34" charset="0"/>
                          <a:cs typeface="Calibri" panose="020F0502020204030204" pitchFamily="34" charset="0"/>
                        </a:rPr>
                        <a:t>Using scissors to cut string.</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0" lvl="0" indent="0">
                        <a:lnSpc>
                          <a:spcPct val="104000"/>
                        </a:lnSpc>
                        <a:spcAft>
                          <a:spcPts val="0"/>
                        </a:spcAft>
                        <a:buFont typeface="Symbol" panose="05050102010706020507" pitchFamily="18" charset="2"/>
                        <a:buNone/>
                      </a:pPr>
                      <a:r>
                        <a:rPr lang="en-GB" sz="1600">
                          <a:effectLst/>
                          <a:latin typeface="Calibri" panose="020F0502020204030204" pitchFamily="34" charset="0"/>
                          <a:cs typeface="Calibri" panose="020F0502020204030204" pitchFamily="34" charset="0"/>
                        </a:rPr>
                        <a:t>Cuts to fingers</a:t>
                      </a:r>
                    </a:p>
                    <a:p>
                      <a:pPr marL="0" lvl="0" indent="0">
                        <a:lnSpc>
                          <a:spcPct val="104000"/>
                        </a:lnSpc>
                        <a:spcAft>
                          <a:spcPts val="40"/>
                        </a:spcAft>
                        <a:buFont typeface="Symbol" panose="05050102010706020507" pitchFamily="18" charset="2"/>
                        <a:buNone/>
                      </a:pPr>
                      <a:r>
                        <a:rPr lang="en-GB" sz="1600">
                          <a:effectLst/>
                          <a:latin typeface="Calibri" panose="020F0502020204030204" pitchFamily="34" charset="0"/>
                          <a:cs typeface="Calibri" panose="020F0502020204030204" pitchFamily="34" charset="0"/>
                        </a:rPr>
                        <a:t>Puncture wounds</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a:effectLst/>
                          <a:latin typeface="Calibri" panose="020F0502020204030204" pitchFamily="34" charset="0"/>
                          <a:cs typeface="Calibri" panose="020F0502020204030204" pitchFamily="34" charset="0"/>
                        </a:rPr>
                        <a:t>M</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Carry and pass scissors with scissor blades closed and held in a fist.</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Use safety scissors with rounded points</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Vigilant supervision of student behaviour while using tools.</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Scissors to be closed and returned to store when not in use.</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a:effectLst/>
                          <a:latin typeface="Calibri" panose="020F0502020204030204" pitchFamily="34" charset="0"/>
                          <a:cs typeface="Calibri" panose="020F0502020204030204" pitchFamily="34" charset="0"/>
                        </a:rPr>
                        <a:t>L</a:t>
                      </a:r>
                    </a:p>
                    <a:p>
                      <a:pPr marL="6350" indent="-6350">
                        <a:lnSpc>
                          <a:spcPct val="104000"/>
                        </a:lnSpc>
                        <a:spcAft>
                          <a:spcPts val="40"/>
                        </a:spcAft>
                      </a:pPr>
                      <a:r>
                        <a:rPr lang="en-GB" sz="1600">
                          <a:effectLst/>
                          <a:latin typeface="Calibri" panose="020F0502020204030204" pitchFamily="34" charset="0"/>
                          <a:cs typeface="Calibri" panose="020F0502020204030204" pitchFamily="34" charset="0"/>
                        </a:rPr>
                        <a:t> </a:t>
                      </a:r>
                    </a:p>
                    <a:p>
                      <a:pPr marL="6350" indent="-6350">
                        <a:lnSpc>
                          <a:spcPct val="104000"/>
                        </a:lnSpc>
                        <a:spcAft>
                          <a:spcPts val="40"/>
                        </a:spcAft>
                      </a:pPr>
                      <a:r>
                        <a:rPr lang="en-GB" sz="1600">
                          <a:effectLst/>
                          <a:latin typeface="Calibri" panose="020F0502020204030204" pitchFamily="34" charset="0"/>
                          <a:cs typeface="Calibri" panose="020F0502020204030204" pitchFamily="34" charset="0"/>
                        </a:rPr>
                        <a:t> </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extLst>
                  <a:ext uri="{0D108BD9-81ED-4DB2-BD59-A6C34878D82A}">
                    <a16:rowId xmlns:a16="http://schemas.microsoft.com/office/drawing/2014/main" val="13314676"/>
                  </a:ext>
                </a:extLst>
              </a:tr>
              <a:tr h="1105635">
                <a:tc>
                  <a:txBody>
                    <a:bodyPr/>
                    <a:lstStyle/>
                    <a:p>
                      <a:pPr marL="0" lvl="0" indent="0">
                        <a:lnSpc>
                          <a:spcPct val="104000"/>
                        </a:lnSpc>
                        <a:spcAft>
                          <a:spcPts val="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Natural Dens</a:t>
                      </a:r>
                      <a:endParaRPr lang="en-GB" sz="1600" dirty="0">
                        <a:solidFill>
                          <a:srgbClr val="000000"/>
                        </a:solidFill>
                        <a:effectLst/>
                        <a:latin typeface="Calibri" panose="020F0502020204030204" pitchFamily="34" charset="0"/>
                        <a:cs typeface="Calibri" panose="020F0502020204030204" pitchFamily="34" charset="0"/>
                      </a:endParaRPr>
                    </a:p>
                    <a:p>
                      <a:pPr marL="0" lvl="0" indent="0">
                        <a:lnSpc>
                          <a:spcPct val="104000"/>
                        </a:lnSpc>
                        <a:spcAft>
                          <a:spcPts val="0"/>
                        </a:spcAft>
                        <a:buFont typeface="Symbol" panose="05050102010706020507" pitchFamily="18" charset="2"/>
                        <a:buNone/>
                      </a:pPr>
                      <a:endParaRPr lang="en-GB" sz="1600" dirty="0">
                        <a:effectLst/>
                        <a:latin typeface="Calibri" panose="020F0502020204030204" pitchFamily="34" charset="0"/>
                        <a:cs typeface="Calibri" panose="020F0502020204030204" pitchFamily="34" charset="0"/>
                      </a:endParaRPr>
                    </a:p>
                  </a:txBody>
                  <a:tcPr marL="55037" marR="55037" marT="0" marB="0"/>
                </a:tc>
                <a:tc>
                  <a:txBody>
                    <a:bodyPr/>
                    <a:lstStyle/>
                    <a:p>
                      <a:pPr marL="0" lvl="0" indent="0">
                        <a:lnSpc>
                          <a:spcPct val="104000"/>
                        </a:lnSpc>
                        <a:spcAft>
                          <a:spcPts val="4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Den collapse could lead to Head injuries, crush injuries</a:t>
                      </a:r>
                    </a:p>
                    <a:p>
                      <a:pPr marL="222250" indent="0">
                        <a:lnSpc>
                          <a:spcPct val="104000"/>
                        </a:lnSpc>
                        <a:spcAft>
                          <a:spcPts val="40"/>
                        </a:spcAft>
                        <a:buFont typeface="Arial" panose="020B0604020202020204" pitchFamily="34" charset="0"/>
                        <a:buNone/>
                      </a:pPr>
                      <a:r>
                        <a:rPr lang="en-GB" sz="1600" dirty="0">
                          <a:effectLst/>
                          <a:latin typeface="Calibri" panose="020F0502020204030204" pitchFamily="34" charset="0"/>
                          <a:cs typeface="Calibri" panose="020F0502020204030204" pitchFamily="34" charset="0"/>
                        </a:rPr>
                        <a:t> </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a:effectLst/>
                          <a:latin typeface="Calibri" panose="020F0502020204030204" pitchFamily="34" charset="0"/>
                          <a:cs typeface="Calibri" panose="020F0502020204030204" pitchFamily="34" charset="0"/>
                        </a:rPr>
                        <a:t>H</a:t>
                      </a:r>
                      <a:endParaRPr lang="en-GB"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Follow above procedures for picking up sticks &amp; moving logs plus;</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Leader to check the stability of the cross beam.</a:t>
                      </a:r>
                    </a:p>
                    <a:p>
                      <a:pPr marL="342900" lvl="0" indent="-342900">
                        <a:lnSpc>
                          <a:spcPct val="104000"/>
                        </a:lnSpc>
                        <a:spcAft>
                          <a:spcPts val="0"/>
                        </a:spcAft>
                        <a:buFont typeface="Symbol" panose="05050102010706020507" pitchFamily="18" charset="2"/>
                        <a:buChar char=""/>
                      </a:pPr>
                      <a:r>
                        <a:rPr lang="en-GB" sz="1600" dirty="0">
                          <a:effectLst/>
                          <a:latin typeface="Calibri" panose="020F0502020204030204" pitchFamily="34" charset="0"/>
                          <a:cs typeface="Calibri" panose="020F0502020204030204" pitchFamily="34" charset="0"/>
                        </a:rPr>
                        <a:t>Check crossbeam is secure and there is a good overlap at the tree attachment point.</a:t>
                      </a:r>
                    </a:p>
                    <a:p>
                      <a:pPr marL="342900" lvl="0" indent="-342900">
                        <a:lnSpc>
                          <a:spcPct val="104000"/>
                        </a:lnSpc>
                        <a:spcAft>
                          <a:spcPts val="0"/>
                        </a:spcAft>
                        <a:buFont typeface="Symbol" panose="05050102010706020507" pitchFamily="18" charset="2"/>
                        <a:buChar char=""/>
                      </a:pPr>
                      <a:r>
                        <a:rPr lang="en-GB" sz="1600" dirty="0">
                          <a:effectLst/>
                          <a:latin typeface="Calibri" panose="020F0502020204030204" pitchFamily="34" charset="0"/>
                          <a:cs typeface="Calibri" panose="020F0502020204030204" pitchFamily="34" charset="0"/>
                        </a:rPr>
                        <a:t>Check crossbeam is below head height</a:t>
                      </a:r>
                    </a:p>
                    <a:p>
                      <a:pPr marL="342900" lvl="0" indent="-342900">
                        <a:lnSpc>
                          <a:spcPct val="104000"/>
                        </a:lnSpc>
                        <a:spcAft>
                          <a:spcPts val="40"/>
                        </a:spcAft>
                        <a:buFont typeface="Symbol" panose="05050102010706020507" pitchFamily="18" charset="2"/>
                        <a:buChar char=""/>
                      </a:pPr>
                      <a:r>
                        <a:rPr lang="en-GB" sz="1600" dirty="0">
                          <a:effectLst/>
                          <a:latin typeface="Calibri" panose="020F0502020204030204" pitchFamily="34" charset="0"/>
                          <a:cs typeface="Calibri" panose="020F0502020204030204" pitchFamily="34" charset="0"/>
                        </a:rPr>
                        <a:t>Check crossbeam is not rotten &amp; at risk of collapsing</a:t>
                      </a:r>
                    </a:p>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Sticks placed with thick end at ground level and lighter, thin end resting on cross beam</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effectLst/>
                          <a:latin typeface="Calibri" panose="020F0502020204030204" pitchFamily="34" charset="0"/>
                          <a:cs typeface="Calibri" panose="020F0502020204030204" pitchFamily="34" charset="0"/>
                        </a:rPr>
                        <a:t>L</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extLst>
                  <a:ext uri="{0D108BD9-81ED-4DB2-BD59-A6C34878D82A}">
                    <a16:rowId xmlns:a16="http://schemas.microsoft.com/office/drawing/2014/main" val="2127255601"/>
                  </a:ext>
                </a:extLst>
              </a:tr>
              <a:tr h="1105635">
                <a:tc>
                  <a:txBody>
                    <a:bodyPr/>
                    <a:lstStyle/>
                    <a:p>
                      <a:pPr marL="0" lvl="0" indent="0">
                        <a:lnSpc>
                          <a:spcPct val="104000"/>
                        </a:lnSpc>
                        <a:spcAft>
                          <a:spcPts val="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Tarp shelters</a:t>
                      </a:r>
                    </a:p>
                    <a:p>
                      <a:pPr marL="0" lvl="0" indent="0">
                        <a:lnSpc>
                          <a:spcPct val="104000"/>
                        </a:lnSpc>
                        <a:spcAft>
                          <a:spcPts val="0"/>
                        </a:spcAft>
                        <a:buFont typeface="Symbol" panose="05050102010706020507" pitchFamily="18" charset="2"/>
                        <a:buNone/>
                      </a:pPr>
                      <a:r>
                        <a:rPr lang="en-GB" sz="1600" dirty="0">
                          <a:effectLst/>
                          <a:latin typeface="Calibri" panose="020F0502020204030204" pitchFamily="34" charset="0"/>
                          <a:cs typeface="Calibri" panose="020F0502020204030204" pitchFamily="34" charset="0"/>
                        </a:rPr>
                        <a:t>Ropes, canes, tarpaulin sheets</a:t>
                      </a:r>
                    </a:p>
                  </a:txBody>
                  <a:tcPr marL="55037" marR="55037" marT="0" marB="0"/>
                </a:tc>
                <a:tc>
                  <a:txBody>
                    <a:bodyPr/>
                    <a:lstStyle/>
                    <a:p>
                      <a:pPr marL="228600" indent="-6350">
                        <a:lnSpc>
                          <a:spcPct val="104000"/>
                        </a:lnSpc>
                        <a:spcAft>
                          <a:spcPts val="40"/>
                        </a:spcAft>
                      </a:pPr>
                      <a:r>
                        <a:rPr lang="en-GB" sz="16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Garotting</a:t>
                      </a: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22860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Rope burns</a:t>
                      </a:r>
                    </a:p>
                    <a:p>
                      <a:pPr marL="22860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Canes causing puncture wounds </a:t>
                      </a:r>
                    </a:p>
                    <a:p>
                      <a:pPr marL="222250" indent="0">
                        <a:lnSpc>
                          <a:spcPct val="104000"/>
                        </a:lnSpc>
                        <a:spcAft>
                          <a:spcPts val="40"/>
                        </a:spcAft>
                        <a:buFont typeface="Arial" panose="020B0604020202020204" pitchFamily="34" charset="0"/>
                        <a:buNone/>
                      </a:pP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t>
                      </a:r>
                    </a:p>
                  </a:txBody>
                  <a:tcPr marL="55037" marR="55037" marT="0" marB="0"/>
                </a:tc>
                <a:tc>
                  <a:txBody>
                    <a:bodyPr/>
                    <a:lstStyle/>
                    <a:p>
                      <a:pPr marL="6350" marR="0" lvl="0" indent="-6350" algn="l" defTabSz="914377" rtl="0" eaLnBrk="1" fontAlgn="auto" latinLnBrk="0" hangingPunct="1">
                        <a:lnSpc>
                          <a:spcPct val="104000"/>
                        </a:lnSpc>
                        <a:spcBef>
                          <a:spcPts val="0"/>
                        </a:spcBef>
                        <a:spcAft>
                          <a:spcPts val="40"/>
                        </a:spcAft>
                        <a:buClrTx/>
                        <a:buSzTx/>
                        <a:buFontTx/>
                        <a:buNone/>
                        <a:tabLst/>
                        <a:defRPr/>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Avoid setting up ropes at head or neck height of adults/children, rope ends to be tied up securely to prevent trips</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Ropes are never to be tied around bodies, necks or body parts</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Remove split canes from use</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Tape ends of canes with gaffer tape to round off sharp edges</a:t>
                      </a:r>
                    </a:p>
                    <a:p>
                      <a:pPr marL="6350" indent="-6350">
                        <a:lnSpc>
                          <a:spcPct val="104000"/>
                        </a:lnSpc>
                        <a:spcAft>
                          <a:spcPts val="40"/>
                        </a:spcAft>
                      </a:pP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037" marR="55037" marT="0" marB="0"/>
                </a:tc>
                <a:tc>
                  <a:txBody>
                    <a:bodyPr/>
                    <a:lstStyle/>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t>
                      </a:r>
                    </a:p>
                    <a:p>
                      <a:pPr marL="6350" indent="-6350">
                        <a:lnSpc>
                          <a:spcPct val="104000"/>
                        </a:lnSpc>
                        <a:spcAft>
                          <a:spcPts val="40"/>
                        </a:spcAft>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t>
                      </a:r>
                    </a:p>
                  </a:txBody>
                  <a:tcPr marL="55037" marR="55037" marT="0" marB="0"/>
                </a:tc>
                <a:extLst>
                  <a:ext uri="{0D108BD9-81ED-4DB2-BD59-A6C34878D82A}">
                    <a16:rowId xmlns:a16="http://schemas.microsoft.com/office/drawing/2014/main" val="1416658858"/>
                  </a:ext>
                </a:extLst>
              </a:tr>
            </a:tbl>
          </a:graphicData>
        </a:graphic>
      </p:graphicFrame>
    </p:spTree>
    <p:extLst>
      <p:ext uri="{BB962C8B-B14F-4D97-AF65-F5344CB8AC3E}">
        <p14:creationId xmlns:p14="http://schemas.microsoft.com/office/powerpoint/2010/main" val="177038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97346"/>
            <a:ext cx="11759380" cy="6463308"/>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descr="http://1.bp.blogspot.com/-_qYIVRakvrA/T94XDWu7ZDI/AAAAAAAADpo/swQBuf-Sxd8/s1600/children+running+into+woods.jpg">
            <a:hlinkClick r:id="rId3"/>
            <a:extLst>
              <a:ext uri="{FF2B5EF4-FFF2-40B4-BE49-F238E27FC236}">
                <a16:creationId xmlns:a16="http://schemas.microsoft.com/office/drawing/2014/main" id="{45EA6B7E-4AA3-45CE-A44C-9660A92E3510}"/>
              </a:ext>
            </a:extLst>
          </p:cNvPr>
          <p:cNvPicPr>
            <a:picLocks noChangeAspect="1" noChangeArrowheads="1"/>
          </p:cNvPicPr>
          <p:nvPr/>
        </p:nvPicPr>
        <p:blipFill>
          <a:blip r:embed="rId4"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5"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6" name="TextBox 5">
            <a:extLst>
              <a:ext uri="{FF2B5EF4-FFF2-40B4-BE49-F238E27FC236}">
                <a16:creationId xmlns:a16="http://schemas.microsoft.com/office/drawing/2014/main" id="{1D357F2F-6376-4BFB-ADE0-41B501130976}"/>
              </a:ext>
            </a:extLst>
          </p:cNvPr>
          <p:cNvSpPr txBox="1"/>
          <p:nvPr/>
        </p:nvSpPr>
        <p:spPr>
          <a:xfrm>
            <a:off x="914400" y="1672167"/>
            <a:ext cx="9638522" cy="646331"/>
          </a:xfrm>
          <a:prstGeom prst="rect">
            <a:avLst/>
          </a:prstGeom>
          <a:noFill/>
        </p:spPr>
        <p:txBody>
          <a:bodyPr wrap="square" rtlCol="0">
            <a:spAutoFit/>
          </a:bodyPr>
          <a:lstStyle/>
          <a:p>
            <a:r>
              <a:rPr lang="en-GB" sz="3600" b="1" dirty="0">
                <a:solidFill>
                  <a:schemeClr val="accent1">
                    <a:lumMod val="50000"/>
                  </a:schemeClr>
                </a:solidFill>
                <a:latin typeface="Calibri" panose="020F0502020204030204" pitchFamily="34" charset="0"/>
                <a:cs typeface="Calibri" panose="020F0502020204030204" pitchFamily="34" charset="0"/>
              </a:rPr>
              <a:t>Stage 6 – Identifying the Benefits of an Activity</a:t>
            </a:r>
          </a:p>
        </p:txBody>
      </p:sp>
      <p:sp>
        <p:nvSpPr>
          <p:cNvPr id="5" name="TextBox 4">
            <a:extLst>
              <a:ext uri="{FF2B5EF4-FFF2-40B4-BE49-F238E27FC236}">
                <a16:creationId xmlns:a16="http://schemas.microsoft.com/office/drawing/2014/main" id="{AF4D2462-01F2-4140-9D63-3F63AB7721A0}"/>
              </a:ext>
            </a:extLst>
          </p:cNvPr>
          <p:cNvSpPr txBox="1"/>
          <p:nvPr/>
        </p:nvSpPr>
        <p:spPr>
          <a:xfrm>
            <a:off x="457200" y="2391508"/>
            <a:ext cx="11303942" cy="4031873"/>
          </a:xfrm>
          <a:prstGeom prst="rect">
            <a:avLst/>
          </a:prstGeom>
          <a:noFill/>
        </p:spPr>
        <p:txBody>
          <a:bodyPr wrap="square" rtlCol="0">
            <a:spAutoFit/>
          </a:bodyPr>
          <a:lstStyle/>
          <a:p>
            <a:pPr marL="514350" indent="-514350">
              <a:buFont typeface="+mj-lt"/>
              <a:buAutoNum type="arabicPeriod"/>
            </a:pPr>
            <a:r>
              <a:rPr lang="en-GB" sz="3200" dirty="0">
                <a:solidFill>
                  <a:schemeClr val="accent1">
                    <a:lumMod val="50000"/>
                  </a:schemeClr>
                </a:solidFill>
                <a:latin typeface="Calibri" panose="020F0502020204030204" pitchFamily="34" charset="0"/>
                <a:cs typeface="Calibri" panose="020F0502020204030204" pitchFamily="34" charset="0"/>
              </a:rPr>
              <a:t>The Learning Outcome is a benefit of the activity</a:t>
            </a:r>
          </a:p>
          <a:p>
            <a:pPr marL="514350" indent="-514350">
              <a:buFont typeface="+mj-lt"/>
              <a:buAutoNum type="arabicPeriod"/>
            </a:pPr>
            <a:endParaRPr lang="en-GB" sz="3200" dirty="0">
              <a:solidFill>
                <a:schemeClr val="accent1">
                  <a:lumMod val="50000"/>
                </a:schemeClr>
              </a:solidFill>
              <a:latin typeface="Calibri" panose="020F0502020204030204" pitchFamily="34" charset="0"/>
              <a:cs typeface="Calibri" panose="020F0502020204030204" pitchFamily="34" charset="0"/>
            </a:endParaRPr>
          </a:p>
          <a:p>
            <a:pPr marL="514350" indent="-514350">
              <a:buFont typeface="+mj-lt"/>
              <a:buAutoNum type="arabicPeriod"/>
            </a:pPr>
            <a:r>
              <a:rPr lang="en-GB" sz="3200" dirty="0">
                <a:solidFill>
                  <a:schemeClr val="accent1">
                    <a:lumMod val="50000"/>
                  </a:schemeClr>
                </a:solidFill>
                <a:latin typeface="Calibri" panose="020F0502020204030204" pitchFamily="34" charset="0"/>
                <a:cs typeface="Calibri" panose="020F0502020204030204" pitchFamily="34" charset="0"/>
              </a:rPr>
              <a:t>The generic benefits of Learning Beyond the Classroom activities have been documented in Task 1.1</a:t>
            </a:r>
          </a:p>
          <a:p>
            <a:pPr marL="514350" indent="-514350">
              <a:buFont typeface="+mj-lt"/>
              <a:buAutoNum type="arabicPeriod"/>
            </a:pPr>
            <a:endParaRPr lang="en-GB" sz="3200" dirty="0">
              <a:solidFill>
                <a:schemeClr val="accent1">
                  <a:lumMod val="50000"/>
                </a:schemeClr>
              </a:solidFill>
              <a:latin typeface="Calibri" panose="020F0502020204030204" pitchFamily="34" charset="0"/>
              <a:cs typeface="Calibri" panose="020F0502020204030204" pitchFamily="34" charset="0"/>
            </a:endParaRPr>
          </a:p>
          <a:p>
            <a:pPr marL="514350" indent="-514350">
              <a:buFont typeface="+mj-lt"/>
              <a:buAutoNum type="arabicPeriod"/>
            </a:pPr>
            <a:r>
              <a:rPr lang="en-GB" sz="3200" dirty="0">
                <a:solidFill>
                  <a:schemeClr val="accent1">
                    <a:lumMod val="50000"/>
                  </a:schemeClr>
                </a:solidFill>
                <a:latin typeface="Calibri" panose="020F0502020204030204" pitchFamily="34" charset="0"/>
                <a:cs typeface="Calibri" panose="020F0502020204030204" pitchFamily="34" charset="0"/>
              </a:rPr>
              <a:t>If by applying some control measures, the risks can be reduced to Low or Medium, it can be concluded that the benefits (in 1 and 2) above outweigh the risks</a:t>
            </a:r>
          </a:p>
        </p:txBody>
      </p:sp>
    </p:spTree>
    <p:extLst>
      <p:ext uri="{BB962C8B-B14F-4D97-AF65-F5344CB8AC3E}">
        <p14:creationId xmlns:p14="http://schemas.microsoft.com/office/powerpoint/2010/main" val="2098893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3A5AA6-11A2-4340-9FBA-2FD09D17883E}"/>
              </a:ext>
            </a:extLst>
          </p:cNvPr>
          <p:cNvSpPr txBox="1"/>
          <p:nvPr/>
        </p:nvSpPr>
        <p:spPr>
          <a:xfrm>
            <a:off x="216310" y="162071"/>
            <a:ext cx="11759380" cy="6463308"/>
          </a:xfrm>
          <a:prstGeom prst="rect">
            <a:avLst/>
          </a:prstGeom>
          <a:solidFill>
            <a:schemeClr val="bg1"/>
          </a:solidFill>
        </p:spPr>
        <p:txBody>
          <a:bodyPr wrap="square" rtlCol="0">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dirty="0"/>
          </a:p>
        </p:txBody>
      </p:sp>
      <p:pic>
        <p:nvPicPr>
          <p:cNvPr id="8" name="Picture 7" descr="http://1.bp.blogspot.com/-_qYIVRakvrA/T94XDWu7ZDI/AAAAAAAADpo/swQBuf-Sxd8/s1600/children+running+into+woods.jpg">
            <a:hlinkClick r:id="rId2"/>
            <a:extLst>
              <a:ext uri="{FF2B5EF4-FFF2-40B4-BE49-F238E27FC236}">
                <a16:creationId xmlns:a16="http://schemas.microsoft.com/office/drawing/2014/main" id="{45EA6B7E-4AA3-45CE-A44C-9660A92E3510}"/>
              </a:ext>
            </a:extLst>
          </p:cNvPr>
          <p:cNvPicPr>
            <a:picLocks noChangeAspect="1" noChangeArrowheads="1"/>
          </p:cNvPicPr>
          <p:nvPr/>
        </p:nvPicPr>
        <p:blipFill>
          <a:blip r:embed="rId3" cstate="print"/>
          <a:srcRect/>
          <a:stretch>
            <a:fillRect/>
          </a:stretch>
        </p:blipFill>
        <p:spPr bwMode="auto">
          <a:xfrm>
            <a:off x="294274" y="313130"/>
            <a:ext cx="2906126" cy="1377387"/>
          </a:xfrm>
          <a:prstGeom prst="rect">
            <a:avLst/>
          </a:prstGeom>
          <a:noFill/>
          <a:effectLst>
            <a:glow rad="101600">
              <a:schemeClr val="accent1">
                <a:satMod val="175000"/>
                <a:alpha val="40000"/>
              </a:schemeClr>
            </a:glow>
            <a:softEdge rad="127000"/>
          </a:effectLst>
        </p:spPr>
      </p:pic>
      <p:sp>
        <p:nvSpPr>
          <p:cNvPr id="9" name="Rectangle 8">
            <a:extLst>
              <a:ext uri="{FF2B5EF4-FFF2-40B4-BE49-F238E27FC236}">
                <a16:creationId xmlns:a16="http://schemas.microsoft.com/office/drawing/2014/main" id="{1E12A292-C0C0-4FED-95A1-A9DFB5E2B0DE}"/>
              </a:ext>
            </a:extLst>
          </p:cNvPr>
          <p:cNvSpPr/>
          <p:nvPr/>
        </p:nvSpPr>
        <p:spPr>
          <a:xfrm>
            <a:off x="3306258" y="643851"/>
            <a:ext cx="5442900" cy="584775"/>
          </a:xfrm>
          <a:prstGeom prst="rect">
            <a:avLst/>
          </a:prstGeom>
          <a:ln w="76200">
            <a:solidFill>
              <a:schemeClr val="accent5"/>
            </a:solidFill>
          </a:ln>
          <a:effectLst>
            <a:glow rad="63500">
              <a:schemeClr val="accent1">
                <a:satMod val="175000"/>
                <a:alpha val="40000"/>
              </a:schemeClr>
            </a:glow>
            <a:softEdge rad="31750"/>
          </a:effectLst>
        </p:spPr>
        <p:txBody>
          <a:bodyPr wrap="none">
            <a:spAutoFit/>
          </a:bodyPr>
          <a:lstStyle/>
          <a:p>
            <a:r>
              <a:rPr lang="en-GB" sz="3200" dirty="0">
                <a:solidFill>
                  <a:schemeClr val="bg1">
                    <a:lumMod val="50000"/>
                  </a:schemeClr>
                </a:solidFill>
              </a:rPr>
              <a:t>Learning Beyond the Classroom</a:t>
            </a:r>
          </a:p>
        </p:txBody>
      </p:sp>
      <p:pic>
        <p:nvPicPr>
          <p:cNvPr id="10" name="Picture 2" descr="ADVENTURE TRAINING LOGO amended">
            <a:extLst>
              <a:ext uri="{FF2B5EF4-FFF2-40B4-BE49-F238E27FC236}">
                <a16:creationId xmlns:a16="http://schemas.microsoft.com/office/drawing/2014/main" id="{BEEB1743-6E6A-4261-8063-EC8F390C28A9}"/>
              </a:ext>
            </a:extLst>
          </p:cNvPr>
          <p:cNvPicPr>
            <a:picLocks noChangeAspect="1" noChangeArrowheads="1"/>
          </p:cNvPicPr>
          <p:nvPr/>
        </p:nvPicPr>
        <p:blipFill>
          <a:blip r:embed="rId4" cstate="print"/>
          <a:srcRect/>
          <a:stretch>
            <a:fillRect/>
          </a:stretch>
        </p:blipFill>
        <p:spPr bwMode="auto">
          <a:xfrm>
            <a:off x="8855017" y="361335"/>
            <a:ext cx="2906125" cy="1375723"/>
          </a:xfrm>
          <a:prstGeom prst="rect">
            <a:avLst/>
          </a:prstGeom>
          <a:noFill/>
          <a:ln w="9525">
            <a:noFill/>
            <a:miter lim="800000"/>
            <a:headEnd/>
            <a:tailEnd/>
          </a:ln>
          <a:effectLst>
            <a:glow rad="139700">
              <a:schemeClr val="accent1">
                <a:satMod val="175000"/>
                <a:alpha val="40000"/>
              </a:schemeClr>
            </a:glow>
            <a:softEdge rad="31750"/>
          </a:effectLst>
        </p:spPr>
      </p:pic>
      <p:sp>
        <p:nvSpPr>
          <p:cNvPr id="11" name="TextBox 10">
            <a:extLst>
              <a:ext uri="{FF2B5EF4-FFF2-40B4-BE49-F238E27FC236}">
                <a16:creationId xmlns:a16="http://schemas.microsoft.com/office/drawing/2014/main" id="{FB3BB702-856B-4B25-A198-A5C497F0817E}"/>
              </a:ext>
            </a:extLst>
          </p:cNvPr>
          <p:cNvSpPr txBox="1"/>
          <p:nvPr/>
        </p:nvSpPr>
        <p:spPr>
          <a:xfrm>
            <a:off x="466152" y="1727388"/>
            <a:ext cx="11259696" cy="1569660"/>
          </a:xfrm>
          <a:prstGeom prst="rect">
            <a:avLst/>
          </a:prstGeom>
          <a:noFill/>
        </p:spPr>
        <p:txBody>
          <a:bodyPr wrap="square" rtlCol="0">
            <a:spAutoFit/>
          </a:bodyPr>
          <a:lstStyle/>
          <a:p>
            <a:r>
              <a:rPr lang="en-GB" sz="2400" dirty="0">
                <a:solidFill>
                  <a:schemeClr val="accent1">
                    <a:lumMod val="50000"/>
                  </a:schemeClr>
                </a:solidFill>
                <a:latin typeface="Arial Nova" panose="020B0504020202020204" pitchFamily="34" charset="0"/>
              </a:rPr>
              <a:t>“…the more </a:t>
            </a:r>
            <a:r>
              <a:rPr lang="en-GB" sz="2400" b="1" dirty="0">
                <a:solidFill>
                  <a:schemeClr val="accent1">
                    <a:lumMod val="50000"/>
                  </a:schemeClr>
                </a:solidFill>
                <a:latin typeface="Arial Nova" panose="020B0504020202020204" pitchFamily="34" charset="0"/>
              </a:rPr>
              <a:t>risks</a:t>
            </a:r>
            <a:r>
              <a:rPr lang="en-GB" sz="2400" dirty="0">
                <a:solidFill>
                  <a:schemeClr val="accent1">
                    <a:lumMod val="50000"/>
                  </a:schemeClr>
                </a:solidFill>
                <a:latin typeface="Arial Nova" panose="020B0504020202020204" pitchFamily="34" charset="0"/>
              </a:rPr>
              <a:t> you allow children to take, the better they learn to take care of themselves. If you never let them take any </a:t>
            </a:r>
            <a:r>
              <a:rPr lang="en-GB" sz="2400" b="1" dirty="0">
                <a:solidFill>
                  <a:schemeClr val="accent1">
                    <a:lumMod val="50000"/>
                  </a:schemeClr>
                </a:solidFill>
                <a:latin typeface="Arial Nova" panose="020B0504020202020204" pitchFamily="34" charset="0"/>
              </a:rPr>
              <a:t>risks</a:t>
            </a:r>
            <a:r>
              <a:rPr lang="en-GB" sz="2400" dirty="0">
                <a:solidFill>
                  <a:schemeClr val="accent1">
                    <a:lumMod val="50000"/>
                  </a:schemeClr>
                </a:solidFill>
                <a:latin typeface="Arial Nova" panose="020B0504020202020204" pitchFamily="34" charset="0"/>
              </a:rPr>
              <a:t>, then I believe they become very prone to injury. I like the type of child who takes risks. Better by far than the one who never does so.”													Roald Dahl 1997</a:t>
            </a:r>
          </a:p>
        </p:txBody>
      </p:sp>
      <p:sp>
        <p:nvSpPr>
          <p:cNvPr id="12" name="Rectangle 11">
            <a:extLst>
              <a:ext uri="{FF2B5EF4-FFF2-40B4-BE49-F238E27FC236}">
                <a16:creationId xmlns:a16="http://schemas.microsoft.com/office/drawing/2014/main" id="{D6E29817-60B0-441E-A4FE-FD97EDBB3990}"/>
              </a:ext>
            </a:extLst>
          </p:cNvPr>
          <p:cNvSpPr/>
          <p:nvPr/>
        </p:nvSpPr>
        <p:spPr>
          <a:xfrm>
            <a:off x="501446" y="3408381"/>
            <a:ext cx="11259696" cy="1200329"/>
          </a:xfrm>
          <a:prstGeom prst="rect">
            <a:avLst/>
          </a:prstGeom>
        </p:spPr>
        <p:txBody>
          <a:bodyPr wrap="square">
            <a:spAutoFit/>
          </a:bodyPr>
          <a:lstStyle/>
          <a:p>
            <a:r>
              <a:rPr lang="en-GB" sz="2400" dirty="0">
                <a:solidFill>
                  <a:schemeClr val="accent1">
                    <a:lumMod val="50000"/>
                  </a:schemeClr>
                </a:solidFill>
                <a:latin typeface="Arial Nova" panose="020B0504020202020204" pitchFamily="34" charset="0"/>
              </a:rPr>
              <a:t>Natural Environment conference at Loughborough University in Leicestershire, "Climbing </a:t>
            </a:r>
            <a:r>
              <a:rPr lang="en-GB" sz="2400" b="1" dirty="0">
                <a:solidFill>
                  <a:schemeClr val="accent1">
                    <a:lumMod val="50000"/>
                  </a:schemeClr>
                </a:solidFill>
                <a:latin typeface="Arial Nova" panose="020B0504020202020204" pitchFamily="34" charset="0"/>
              </a:rPr>
              <a:t>trees</a:t>
            </a:r>
            <a:r>
              <a:rPr lang="en-GB" sz="2400" dirty="0">
                <a:solidFill>
                  <a:schemeClr val="accent1">
                    <a:lumMod val="50000"/>
                  </a:schemeClr>
                </a:solidFill>
                <a:latin typeface="Arial Nova" panose="020B0504020202020204" pitchFamily="34" charset="0"/>
              </a:rPr>
              <a:t> and falling out of them is all part of growing up and having small </a:t>
            </a:r>
            <a:r>
              <a:rPr lang="en-GB" sz="2400" b="1" dirty="0">
                <a:solidFill>
                  <a:schemeClr val="accent1">
                    <a:lumMod val="50000"/>
                  </a:schemeClr>
                </a:solidFill>
                <a:latin typeface="Arial Nova" panose="020B0504020202020204" pitchFamily="34" charset="0"/>
              </a:rPr>
              <a:t>injuries</a:t>
            </a:r>
            <a:r>
              <a:rPr lang="en-GB" sz="2400" dirty="0">
                <a:solidFill>
                  <a:schemeClr val="accent1">
                    <a:lumMod val="50000"/>
                  </a:schemeClr>
                </a:solidFill>
                <a:latin typeface="Arial Nova" panose="020B0504020202020204" pitchFamily="34" charset="0"/>
              </a:rPr>
              <a:t> helps children learn about risks.’’						spokesman 2007</a:t>
            </a:r>
          </a:p>
        </p:txBody>
      </p:sp>
      <p:sp>
        <p:nvSpPr>
          <p:cNvPr id="13" name="Rectangle 12">
            <a:extLst>
              <a:ext uri="{FF2B5EF4-FFF2-40B4-BE49-F238E27FC236}">
                <a16:creationId xmlns:a16="http://schemas.microsoft.com/office/drawing/2014/main" id="{13DEE295-92D3-4D17-B9BD-C9AB8E745FE4}"/>
              </a:ext>
            </a:extLst>
          </p:cNvPr>
          <p:cNvSpPr/>
          <p:nvPr/>
        </p:nvSpPr>
        <p:spPr>
          <a:xfrm>
            <a:off x="501446" y="4732956"/>
            <a:ext cx="11362054" cy="830997"/>
          </a:xfrm>
          <a:prstGeom prst="rect">
            <a:avLst/>
          </a:prstGeom>
        </p:spPr>
        <p:txBody>
          <a:bodyPr wrap="square">
            <a:spAutoFit/>
          </a:bodyPr>
          <a:lstStyle/>
          <a:p>
            <a:r>
              <a:rPr lang="en-GB" sz="2400" dirty="0">
                <a:solidFill>
                  <a:schemeClr val="accent1">
                    <a:lumMod val="50000"/>
                  </a:schemeClr>
                </a:solidFill>
                <a:latin typeface="Arial Nova" panose="020B0504020202020204" pitchFamily="34" charset="0"/>
              </a:rPr>
              <a:t>It would be better for the occasional child to fall out of a tree and break their arm than to develop repetitive strain injury from playing computer games’ (RSPA, 2007)</a:t>
            </a:r>
          </a:p>
        </p:txBody>
      </p:sp>
      <p:sp>
        <p:nvSpPr>
          <p:cNvPr id="14" name="Rectangle 13">
            <a:extLst>
              <a:ext uri="{FF2B5EF4-FFF2-40B4-BE49-F238E27FC236}">
                <a16:creationId xmlns:a16="http://schemas.microsoft.com/office/drawing/2014/main" id="{561F0EC5-0130-43CC-87FE-088FDEAB5D9B}"/>
              </a:ext>
            </a:extLst>
          </p:cNvPr>
          <p:cNvSpPr/>
          <p:nvPr/>
        </p:nvSpPr>
        <p:spPr>
          <a:xfrm>
            <a:off x="466152" y="5582096"/>
            <a:ext cx="11362054" cy="461665"/>
          </a:xfrm>
          <a:prstGeom prst="rect">
            <a:avLst/>
          </a:prstGeom>
        </p:spPr>
        <p:txBody>
          <a:bodyPr wrap="square">
            <a:spAutoFit/>
          </a:bodyPr>
          <a:lstStyle/>
          <a:p>
            <a:r>
              <a:rPr lang="en-GB" sz="2400" dirty="0">
                <a:solidFill>
                  <a:schemeClr val="accent1">
                    <a:lumMod val="50000"/>
                  </a:schemeClr>
                </a:solidFill>
                <a:latin typeface="Arial Nova" panose="020B0504020202020204" pitchFamily="34" charset="0"/>
              </a:rPr>
              <a:t>No Fear - Growing up in a Risk Averse Society		Gill, T 2007</a:t>
            </a:r>
          </a:p>
        </p:txBody>
      </p:sp>
      <p:sp>
        <p:nvSpPr>
          <p:cNvPr id="15" name="Rectangle 14">
            <a:extLst>
              <a:ext uri="{FF2B5EF4-FFF2-40B4-BE49-F238E27FC236}">
                <a16:creationId xmlns:a16="http://schemas.microsoft.com/office/drawing/2014/main" id="{59AB1D79-BF1D-42FD-B364-7775503DCEC3}"/>
              </a:ext>
            </a:extLst>
          </p:cNvPr>
          <p:cNvSpPr/>
          <p:nvPr/>
        </p:nvSpPr>
        <p:spPr>
          <a:xfrm>
            <a:off x="466152" y="6111227"/>
            <a:ext cx="9123010" cy="461665"/>
          </a:xfrm>
          <a:prstGeom prst="rect">
            <a:avLst/>
          </a:prstGeom>
        </p:spPr>
        <p:txBody>
          <a:bodyPr wrap="none">
            <a:spAutoFit/>
          </a:bodyPr>
          <a:lstStyle/>
          <a:p>
            <a:r>
              <a:rPr lang="en-GB" sz="2400" dirty="0">
                <a:solidFill>
                  <a:schemeClr val="accent1">
                    <a:lumMod val="50000"/>
                  </a:schemeClr>
                </a:solidFill>
                <a:latin typeface="Arial Nova" panose="020B0504020202020204" pitchFamily="34" charset="0"/>
              </a:rPr>
              <a:t>Too Safe for Their Own Good							Linden, J 2011</a:t>
            </a:r>
          </a:p>
        </p:txBody>
      </p:sp>
    </p:spTree>
    <p:extLst>
      <p:ext uri="{BB962C8B-B14F-4D97-AF65-F5344CB8AC3E}">
        <p14:creationId xmlns:p14="http://schemas.microsoft.com/office/powerpoint/2010/main" val="119441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752</TotalTime>
  <Words>4630</Words>
  <Application>Microsoft Office PowerPoint</Application>
  <PresentationFormat>Widescreen</PresentationFormat>
  <Paragraphs>1185</Paragraphs>
  <Slides>19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Arial Nova</vt:lpstr>
      <vt:lpstr>Calibri</vt:lpstr>
      <vt:lpstr>Corbel</vt:lpstr>
      <vt:lpstr>Symbol</vt:lpstr>
      <vt:lpstr>Times New Roman</vt:lpstr>
      <vt:lpstr>Basis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Chamberlain</dc:creator>
  <cp:lastModifiedBy>Caroline Chamberlain</cp:lastModifiedBy>
  <cp:revision>71</cp:revision>
  <dcterms:created xsi:type="dcterms:W3CDTF">2020-06-22T13:19:27Z</dcterms:created>
  <dcterms:modified xsi:type="dcterms:W3CDTF">2022-07-30T12:53:37Z</dcterms:modified>
</cp:coreProperties>
</file>