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78" r:id="rId3"/>
    <p:sldId id="279" r:id="rId4"/>
    <p:sldId id="276" r:id="rId5"/>
    <p:sldId id="277" r:id="rId6"/>
    <p:sldId id="280" r:id="rId7"/>
    <p:sldId id="282" r:id="rId8"/>
    <p:sldId id="281" r:id="rId9"/>
    <p:sldId id="288" r:id="rId10"/>
    <p:sldId id="283" r:id="rId11"/>
    <p:sldId id="284" r:id="rId12"/>
    <p:sldId id="285" r:id="rId13"/>
    <p:sldId id="286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F47"/>
    <a:srgbClr val="C2C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0" autoAdjust="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41335B7-116C-48CB-A4A0-A76D9EFF7434}" type="datetimeFigureOut">
              <a:rPr lang="en-GB" smtClean="0"/>
              <a:pPr/>
              <a:t>21/07/2023</a:t>
            </a:fld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 </a:t>
            </a: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Forest School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46" y="1377387"/>
            <a:ext cx="8981954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lnSpcReduction="10000"/>
          </a:bodyPr>
          <a:lstStyle/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ITC Level 3 </a:t>
            </a:r>
          </a:p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Certificate in Forest School Programme Leadership</a:t>
            </a:r>
          </a:p>
          <a:p>
            <a:endParaRPr lang="en-GB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(RQF) Qualification Number: 603/3213/X</a:t>
            </a:r>
          </a:p>
          <a:p>
            <a:pPr algn="ctr"/>
            <a:endParaRPr lang="en-GB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Colette Cookson</a:t>
            </a:r>
          </a:p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Caroline Chamberlain</a:t>
            </a:r>
          </a:p>
          <a:p>
            <a:pPr algn="ctr"/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Jon Chamberlain</a:t>
            </a:r>
          </a:p>
          <a:p>
            <a:pPr algn="ctr"/>
            <a:endParaRPr lang="en-GB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 </a:t>
            </a: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Forest School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C92169-2BA3-E001-9C13-1BF21FDEF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371" y="1917285"/>
            <a:ext cx="6560234" cy="1752600"/>
          </a:xfrm>
        </p:spPr>
        <p:txBody>
          <a:bodyPr>
            <a:noAutofit/>
          </a:bodyPr>
          <a:lstStyle/>
          <a:p>
            <a:pPr algn="ctr"/>
            <a:r>
              <a:rPr lang="en-GB" sz="7200" dirty="0">
                <a:solidFill>
                  <a:schemeClr val="bg2">
                    <a:lumMod val="25000"/>
                  </a:schemeClr>
                </a:solidFill>
              </a:rPr>
              <a:t>Woodlands</a:t>
            </a:r>
          </a:p>
        </p:txBody>
      </p:sp>
    </p:spTree>
    <p:extLst>
      <p:ext uri="{BB962C8B-B14F-4D97-AF65-F5344CB8AC3E}">
        <p14:creationId xmlns:p14="http://schemas.microsoft.com/office/powerpoint/2010/main" val="355615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53C92169-2BA3-E001-9C13-1BF21FDEF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13" y="2246493"/>
            <a:ext cx="9144000" cy="428493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500 	– 1500 AD           Wildwood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1650 	– move to coal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1919 	– 5% of UK was wooded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	- Forestry Commission formed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2021 	– Govt plans for 30,000 hectares planted each year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2023 	– 13% of UK is wooded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2060 	– aiming for 15%</a:t>
            </a: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Native trees only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Forestry Commission Decision Support Tool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Trees suited to area</a:t>
            </a:r>
          </a:p>
          <a:p>
            <a:pPr algn="l"/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Survive climate change in 100 years  </a:t>
            </a: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A86430-8E42-6CEC-4443-9553AB6D9B81}"/>
              </a:ext>
            </a:extLst>
          </p:cNvPr>
          <p:cNvSpPr txBox="1"/>
          <p:nvPr/>
        </p:nvSpPr>
        <p:spPr>
          <a:xfrm>
            <a:off x="14068" y="1024236"/>
            <a:ext cx="7519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419261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53C92169-2BA3-E001-9C13-1BF21FDEF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045306"/>
            <a:ext cx="9078685" cy="426381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sz="7000" b="1" dirty="0">
                <a:solidFill>
                  <a:schemeClr val="bg2">
                    <a:lumMod val="25000"/>
                  </a:schemeClr>
                </a:solidFill>
              </a:rPr>
              <a:t>Ancient Woodlands</a:t>
            </a:r>
          </a:p>
          <a:p>
            <a:pPr algn="l"/>
            <a:endParaRPr lang="en-GB" sz="52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GB" sz="3800" dirty="0">
                <a:solidFill>
                  <a:schemeClr val="bg2">
                    <a:lumMod val="25000"/>
                  </a:schemeClr>
                </a:solidFill>
              </a:rPr>
              <a:t>Forested since 1600</a:t>
            </a:r>
          </a:p>
          <a:p>
            <a:pPr algn="l"/>
            <a:endParaRPr lang="en-GB" sz="3800" dirty="0"/>
          </a:p>
          <a:p>
            <a:pPr algn="l"/>
            <a:r>
              <a:rPr lang="en-GB" sz="3800" dirty="0">
                <a:solidFill>
                  <a:schemeClr val="bg2">
                    <a:lumMod val="25000"/>
                  </a:schemeClr>
                </a:solidFill>
              </a:rPr>
              <a:t>20% of UK woodland is Ancient</a:t>
            </a:r>
          </a:p>
          <a:p>
            <a:pPr algn="l"/>
            <a:endParaRPr lang="en-GB" sz="38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GB" sz="3800" dirty="0">
                <a:solidFill>
                  <a:schemeClr val="bg2">
                    <a:lumMod val="25000"/>
                  </a:schemeClr>
                </a:solidFill>
              </a:rPr>
              <a:t>Register of Ancient Semi Natural Woodland</a:t>
            </a:r>
          </a:p>
          <a:p>
            <a:pPr algn="l"/>
            <a:endParaRPr lang="en-GB" sz="38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GB" sz="3800" dirty="0">
                <a:solidFill>
                  <a:schemeClr val="bg2">
                    <a:lumMod val="25000"/>
                  </a:schemeClr>
                </a:solidFill>
              </a:rPr>
              <a:t>Should be left to re-wild, no afforestation </a:t>
            </a:r>
          </a:p>
          <a:p>
            <a:pPr algn="l"/>
            <a:r>
              <a:rPr lang="en-GB" sz="3800" dirty="0">
                <a:solidFill>
                  <a:schemeClr val="bg2">
                    <a:lumMod val="25000"/>
                  </a:schemeClr>
                </a:solidFill>
              </a:rPr>
              <a:t>(seed bank)</a:t>
            </a: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718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550F8-1C44-AFBF-BDD0-ECDBD4E45CD6}"/>
              </a:ext>
            </a:extLst>
          </p:cNvPr>
          <p:cNvSpPr txBox="1"/>
          <p:nvPr/>
        </p:nvSpPr>
        <p:spPr>
          <a:xfrm>
            <a:off x="2" y="839755"/>
            <a:ext cx="890851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2">
                    <a:lumMod val="25000"/>
                  </a:schemeClr>
                </a:solidFill>
              </a:rPr>
              <a:t>Wood</a:t>
            </a:r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land</a:t>
            </a:r>
            <a:r>
              <a:rPr lang="en-GB" sz="4800" b="1" dirty="0">
                <a:solidFill>
                  <a:schemeClr val="bg2">
                    <a:lumMod val="25000"/>
                  </a:schemeClr>
                </a:solidFill>
              </a:rPr>
              <a:t> Owners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Forestry Commission UKFS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UK Forestry Standard – law</a:t>
            </a:r>
          </a:p>
          <a:p>
            <a:r>
              <a:rPr lang="en-GB" sz="3200" dirty="0" err="1">
                <a:solidFill>
                  <a:schemeClr val="bg2">
                    <a:lumMod val="25000"/>
                  </a:schemeClr>
                </a:solidFill>
              </a:rPr>
              <a:t>Eg.</a:t>
            </a:r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 28 day rule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Need a licence to fell trees, £2500-£20000 fine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UK Woodland Assurance scheme non statutory guidance to help owners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FC Woodland Management Plan template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……… our Woodland Management Plan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36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5E0B7D-8502-E94A-38F0-5CEF16BDAD58}"/>
              </a:ext>
            </a:extLst>
          </p:cNvPr>
          <p:cNvSpPr txBox="1"/>
          <p:nvPr/>
        </p:nvSpPr>
        <p:spPr>
          <a:xfrm>
            <a:off x="102637" y="828788"/>
            <a:ext cx="9041363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Healthy Woodlands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4800" b="1" dirty="0">
                <a:solidFill>
                  <a:schemeClr val="bg2">
                    <a:lumMod val="25000"/>
                  </a:schemeClr>
                </a:solidFill>
              </a:rPr>
              <a:t>Healthy = Sustainable</a:t>
            </a:r>
            <a:endParaRPr lang="en-GB" sz="4800" b="1" dirty="0"/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Diversity is key (species and age)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Diversity of species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Mono cultures are susceptible to disease</a:t>
            </a: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Similar age trees die of old age and/or storms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Silviculture – controlling growth, composition and quality of forests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61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D5E82A-3E92-A0CE-445C-3698F2B8E4EE}"/>
              </a:ext>
            </a:extLst>
          </p:cNvPr>
          <p:cNvSpPr txBox="1"/>
          <p:nvPr/>
        </p:nvSpPr>
        <p:spPr>
          <a:xfrm>
            <a:off x="103646" y="828789"/>
            <a:ext cx="487890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Sustainability</a:t>
            </a:r>
          </a:p>
          <a:p>
            <a:r>
              <a:rPr lang="en-GB" sz="3600" b="1" dirty="0">
                <a:solidFill>
                  <a:schemeClr val="bg2">
                    <a:lumMod val="25000"/>
                  </a:schemeClr>
                </a:solidFill>
              </a:rPr>
              <a:t>Diversity of Age</a:t>
            </a:r>
          </a:p>
          <a:p>
            <a:endParaRPr lang="en-GB" sz="3600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Control light levels </a:t>
            </a:r>
          </a:p>
          <a:p>
            <a:endParaRPr lang="en-GB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Control health &amp; 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14FCD-6E1D-436D-ECF1-F031256AACF5}"/>
              </a:ext>
            </a:extLst>
          </p:cNvPr>
          <p:cNvSpPr txBox="1"/>
          <p:nvPr/>
        </p:nvSpPr>
        <p:spPr>
          <a:xfrm>
            <a:off x="4903237" y="2183790"/>
            <a:ext cx="4320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Thinning &amp; Felling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6973C4-993A-5ADF-FFA0-DB8DC4CC7699}"/>
              </a:ext>
            </a:extLst>
          </p:cNvPr>
          <p:cNvSpPr txBox="1"/>
          <p:nvPr/>
        </p:nvSpPr>
        <p:spPr>
          <a:xfrm>
            <a:off x="4982547" y="3875777"/>
            <a:ext cx="4786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Coppice &amp; Pollard</a:t>
            </a:r>
          </a:p>
        </p:txBody>
      </p:sp>
    </p:spTree>
    <p:extLst>
      <p:ext uri="{BB962C8B-B14F-4D97-AF65-F5344CB8AC3E}">
        <p14:creationId xmlns:p14="http://schemas.microsoft.com/office/powerpoint/2010/main" val="41300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800AE8-A51F-5CCC-6527-2413BF3B9989}"/>
              </a:ext>
            </a:extLst>
          </p:cNvPr>
          <p:cNvSpPr txBox="1"/>
          <p:nvPr/>
        </p:nvSpPr>
        <p:spPr>
          <a:xfrm>
            <a:off x="69980" y="950086"/>
            <a:ext cx="90040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Ancient Woodlands</a:t>
            </a:r>
          </a:p>
          <a:p>
            <a:endParaRPr lang="en-GB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Naturally Diverse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Non Intervention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Recover naturally from storms, disease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Seed banks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1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D5E82A-3E92-A0CE-445C-3698F2B8E4EE}"/>
              </a:ext>
            </a:extLst>
          </p:cNvPr>
          <p:cNvSpPr txBox="1"/>
          <p:nvPr/>
        </p:nvSpPr>
        <p:spPr>
          <a:xfrm>
            <a:off x="103646" y="828789"/>
            <a:ext cx="73328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2">
                    <a:lumMod val="25000"/>
                  </a:schemeClr>
                </a:solidFill>
              </a:rPr>
              <a:t>Sustainability</a:t>
            </a:r>
          </a:p>
          <a:p>
            <a:r>
              <a:rPr lang="en-GB" sz="3600" b="1" dirty="0">
                <a:solidFill>
                  <a:schemeClr val="bg2">
                    <a:lumMod val="25000"/>
                  </a:schemeClr>
                </a:solidFill>
              </a:rPr>
              <a:t>Afforest a Diversity of Species</a:t>
            </a:r>
          </a:p>
          <a:p>
            <a:endParaRPr lang="en-GB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468C2B-4913-58D9-4734-D2DBCEFDEC75}"/>
              </a:ext>
            </a:extLst>
          </p:cNvPr>
          <p:cNvSpPr txBox="1"/>
          <p:nvPr/>
        </p:nvSpPr>
        <p:spPr>
          <a:xfrm>
            <a:off x="51823" y="4858454"/>
            <a:ext cx="9040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2">
                    <a:lumMod val="25000"/>
                  </a:schemeClr>
                </a:solidFill>
              </a:rPr>
              <a:t>Ancient Woodlands naturally diverse - no afforestation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B37DF4-EFF4-6B5B-F44B-DE43F6052B09}"/>
              </a:ext>
            </a:extLst>
          </p:cNvPr>
          <p:cNvSpPr txBox="1"/>
          <p:nvPr/>
        </p:nvSpPr>
        <p:spPr>
          <a:xfrm>
            <a:off x="103646" y="2509935"/>
            <a:ext cx="904035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Forestry Commission Decision Support Tool</a:t>
            </a:r>
          </a:p>
          <a:p>
            <a:pPr algn="l"/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Native trees only</a:t>
            </a:r>
          </a:p>
          <a:p>
            <a:pPr algn="l"/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Trees suited to area </a:t>
            </a:r>
            <a:r>
              <a:rPr lang="en-GB" sz="2800" dirty="0">
                <a:solidFill>
                  <a:schemeClr val="bg2">
                    <a:lumMod val="25000"/>
                  </a:schemeClr>
                </a:solidFill>
              </a:rPr>
              <a:t>(don’t change natural ecology )</a:t>
            </a:r>
          </a:p>
          <a:p>
            <a:pPr algn="l"/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Survive climate change in 100 years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94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286C3F-0202-F8DA-A68D-D2E7BB77B1A0}"/>
              </a:ext>
            </a:extLst>
          </p:cNvPr>
          <p:cNvSpPr txBox="1"/>
          <p:nvPr/>
        </p:nvSpPr>
        <p:spPr>
          <a:xfrm>
            <a:off x="-1" y="950086"/>
            <a:ext cx="897604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2">
                    <a:lumMod val="25000"/>
                  </a:schemeClr>
                </a:solidFill>
              </a:rPr>
              <a:t>Woodland Management Methods</a:t>
            </a:r>
          </a:p>
          <a:p>
            <a:endParaRPr lang="en-GB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Thinning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Felling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Coppicing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Pollarding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Clear invasives</a:t>
            </a:r>
          </a:p>
          <a:p>
            <a:r>
              <a:rPr lang="en-GB" sz="3600" dirty="0">
                <a:solidFill>
                  <a:schemeClr val="bg2">
                    <a:lumMod val="25000"/>
                  </a:schemeClr>
                </a:solidFill>
              </a:rPr>
              <a:t>Non-intervention </a:t>
            </a:r>
          </a:p>
        </p:txBody>
      </p:sp>
    </p:spTree>
    <p:extLst>
      <p:ext uri="{BB962C8B-B14F-4D97-AF65-F5344CB8AC3E}">
        <p14:creationId xmlns:p14="http://schemas.microsoft.com/office/powerpoint/2010/main" val="403030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D9F47C-D961-C73B-B850-A831E36A10B5}"/>
              </a:ext>
            </a:extLst>
          </p:cNvPr>
          <p:cNvSpPr txBox="1"/>
          <p:nvPr/>
        </p:nvSpPr>
        <p:spPr>
          <a:xfrm>
            <a:off x="0" y="1519130"/>
            <a:ext cx="4390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2">
                    <a:lumMod val="25000"/>
                  </a:schemeClr>
                </a:solidFill>
              </a:rPr>
              <a:t>Health Threats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3DC72-FDD8-0A90-F543-53CBDB893E60}"/>
              </a:ext>
            </a:extLst>
          </p:cNvPr>
          <p:cNvSpPr txBox="1"/>
          <p:nvPr/>
        </p:nvSpPr>
        <p:spPr>
          <a:xfrm>
            <a:off x="107301" y="2213278"/>
            <a:ext cx="464198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Storms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Disease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Pests – deer, rabbits, squirrels, humans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Fungi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32B344-5FBF-72D7-BF7C-472E4C3D63B2}"/>
              </a:ext>
            </a:extLst>
          </p:cNvPr>
          <p:cNvSpPr txBox="1"/>
          <p:nvPr/>
        </p:nvSpPr>
        <p:spPr>
          <a:xfrm>
            <a:off x="4889241" y="2264078"/>
            <a:ext cx="425475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Pollard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Species diversity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Deer fencing, tree tubes, bramble brash</a:t>
            </a:r>
          </a:p>
          <a:p>
            <a:r>
              <a:rPr lang="en-GB" sz="1400" dirty="0">
                <a:solidFill>
                  <a:schemeClr val="bg2">
                    <a:lumMod val="25000"/>
                  </a:schemeClr>
                </a:solidFill>
              </a:rPr>
              <a:t>hunting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Prevent bark damage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6D7585-E461-7F19-43BD-E2C2DA71E553}"/>
              </a:ext>
            </a:extLst>
          </p:cNvPr>
          <p:cNvSpPr txBox="1"/>
          <p:nvPr/>
        </p:nvSpPr>
        <p:spPr>
          <a:xfrm>
            <a:off x="4889241" y="1535677"/>
            <a:ext cx="401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2">
                    <a:lumMod val="25000"/>
                  </a:schemeClr>
                </a:solidFill>
              </a:rPr>
              <a:t>Control methods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4400D-E123-2652-4F23-18962A7FC7DA}"/>
              </a:ext>
            </a:extLst>
          </p:cNvPr>
          <p:cNvSpPr txBox="1"/>
          <p:nvPr/>
        </p:nvSpPr>
        <p:spPr>
          <a:xfrm>
            <a:off x="53650" y="808858"/>
            <a:ext cx="90366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2">
                    <a:lumMod val="25000"/>
                  </a:schemeClr>
                </a:solidFill>
              </a:rPr>
              <a:t>Woodland Management Methods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4F34BA-EE78-2488-8CDD-3BCFF79C2F0A}"/>
              </a:ext>
            </a:extLst>
          </p:cNvPr>
          <p:cNvSpPr txBox="1"/>
          <p:nvPr/>
        </p:nvSpPr>
        <p:spPr>
          <a:xfrm>
            <a:off x="107301" y="6445507"/>
            <a:ext cx="464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Spotting Tree Hazards activity</a:t>
            </a:r>
          </a:p>
        </p:txBody>
      </p:sp>
    </p:spTree>
    <p:extLst>
      <p:ext uri="{BB962C8B-B14F-4D97-AF65-F5344CB8AC3E}">
        <p14:creationId xmlns:p14="http://schemas.microsoft.com/office/powerpoint/2010/main" val="183056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79037B-5B01-23AC-488B-6D3EC51DF078}"/>
              </a:ext>
            </a:extLst>
          </p:cNvPr>
          <p:cNvSpPr txBox="1"/>
          <p:nvPr/>
        </p:nvSpPr>
        <p:spPr>
          <a:xfrm>
            <a:off x="78886" y="821096"/>
            <a:ext cx="8971807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2">
                    <a:lumMod val="25000"/>
                  </a:schemeClr>
                </a:solidFill>
              </a:rPr>
              <a:t>Ancient Trees</a:t>
            </a:r>
            <a:endParaRPr lang="en-GB" dirty="0"/>
          </a:p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</a:rPr>
              <a:t>Provide many habitats, they have;</a:t>
            </a:r>
          </a:p>
          <a:p>
            <a:endParaRPr lang="en-GB" sz="32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A very large girth for the species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Hollow or hollowing trunk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Large quantity of deadwood in canopy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Natural water pools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Decay holes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Damage to trunk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Bark damage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Fungi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Epiphytic plants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</a:rPr>
              <a:t>An ‘old’ look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54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9658" y="5835812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F8FCB-8180-051F-337D-ADCEDF2666EA}"/>
              </a:ext>
            </a:extLst>
          </p:cNvPr>
          <p:cNvSpPr txBox="1"/>
          <p:nvPr/>
        </p:nvSpPr>
        <p:spPr>
          <a:xfrm>
            <a:off x="149290" y="926345"/>
            <a:ext cx="8602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2">
                    <a:lumMod val="25000"/>
                  </a:schemeClr>
                </a:solidFill>
              </a:rPr>
              <a:t>Tree Preservation Orders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5AA23E-D1EF-9552-B5B9-387B9B2E5A1B}"/>
              </a:ext>
            </a:extLst>
          </p:cNvPr>
          <p:cNvSpPr txBox="1"/>
          <p:nvPr/>
        </p:nvSpPr>
        <p:spPr>
          <a:xfrm>
            <a:off x="317239" y="2035324"/>
            <a:ext cx="8873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2">
                    <a:lumMod val="25000"/>
                  </a:schemeClr>
                </a:solidFill>
                <a:latin typeface="GDS Transport"/>
              </a:rPr>
              <a:t>……t</a:t>
            </a:r>
            <a:r>
              <a:rPr lang="en-GB" sz="28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o protect selected trees and woodlands if their removal would have a significant negative impact on the local environment and its enjoyment by the public</a:t>
            </a:r>
            <a:endParaRPr lang="en-GB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8EAB8E-E551-9018-6D37-561DA85C1344}"/>
              </a:ext>
            </a:extLst>
          </p:cNvPr>
          <p:cNvSpPr txBox="1"/>
          <p:nvPr/>
        </p:nvSpPr>
        <p:spPr>
          <a:xfrm>
            <a:off x="270587" y="4052776"/>
            <a:ext cx="81829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size and form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future potential as an amenity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rarity, cultural or historic value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contribution to, and relationship with, the landscape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2">
                    <a:lumMod val="25000"/>
                  </a:schemeClr>
                </a:solidFill>
                <a:effectLst/>
                <a:latin typeface="GDS Transport"/>
              </a:rPr>
              <a:t>contribution to the appearance of a conservation area</a:t>
            </a: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0C9513-17B6-8631-5227-2B4B1BF9C815}"/>
              </a:ext>
            </a:extLst>
          </p:cNvPr>
          <p:cNvSpPr txBox="1"/>
          <p:nvPr/>
        </p:nvSpPr>
        <p:spPr>
          <a:xfrm>
            <a:off x="270588" y="3691257"/>
            <a:ext cx="5822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Factors taken into account;</a:t>
            </a:r>
          </a:p>
        </p:txBody>
      </p:sp>
    </p:spTree>
    <p:extLst>
      <p:ext uri="{BB962C8B-B14F-4D97-AF65-F5344CB8AC3E}">
        <p14:creationId xmlns:p14="http://schemas.microsoft.com/office/powerpoint/2010/main" val="344185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2C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 </a:t>
            </a:r>
            <a:br>
              <a:rPr lang="en-GB" sz="3600" dirty="0"/>
            </a:b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Forest School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C92169-2BA3-E001-9C13-1BF21FDEF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122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1014</TotalTime>
  <Words>475</Words>
  <Application>Microsoft Office PowerPoint</Application>
  <PresentationFormat>On-screen Show (4:3)</PresentationFormat>
  <Paragraphs>138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GDS Transport</vt:lpstr>
      <vt:lpstr>Rockwell</vt:lpstr>
      <vt:lpstr>Wingdings 2</vt:lpstr>
      <vt:lpstr>Foundry</vt:lpstr>
      <vt:lpstr>         Forest School </vt:lpstr>
      <vt:lpstr>         Forest School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Forest School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 3 Forest School</dc:title>
  <dc:creator>Caroline</dc:creator>
  <cp:lastModifiedBy>Caroline Chamberlain</cp:lastModifiedBy>
  <cp:revision>90</cp:revision>
  <dcterms:created xsi:type="dcterms:W3CDTF">2015-08-05T15:27:16Z</dcterms:created>
  <dcterms:modified xsi:type="dcterms:W3CDTF">2023-07-21T08:56:28Z</dcterms:modified>
</cp:coreProperties>
</file>